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99" r:id="rId2"/>
    <p:sldId id="258" r:id="rId3"/>
    <p:sldId id="270" r:id="rId4"/>
    <p:sldId id="263" r:id="rId5"/>
    <p:sldId id="268" r:id="rId6"/>
    <p:sldId id="296" r:id="rId7"/>
    <p:sldId id="286" r:id="rId8"/>
    <p:sldId id="275" r:id="rId9"/>
    <p:sldId id="276" r:id="rId10"/>
    <p:sldId id="284" r:id="rId11"/>
    <p:sldId id="290" r:id="rId12"/>
    <p:sldId id="294" r:id="rId13"/>
    <p:sldId id="288" r:id="rId14"/>
    <p:sldId id="269" r:id="rId15"/>
    <p:sldId id="279" r:id="rId16"/>
    <p:sldId id="281" r:id="rId17"/>
    <p:sldId id="272" r:id="rId18"/>
    <p:sldId id="287" r:id="rId19"/>
    <p:sldId id="274" r:id="rId20"/>
    <p:sldId id="283" r:id="rId21"/>
    <p:sldId id="261" r:id="rId22"/>
    <p:sldId id="277" r:id="rId23"/>
    <p:sldId id="285" r:id="rId24"/>
    <p:sldId id="257" r:id="rId25"/>
    <p:sldId id="280" r:id="rId26"/>
    <p:sldId id="264" r:id="rId27"/>
    <p:sldId id="265" r:id="rId28"/>
    <p:sldId id="266" r:id="rId29"/>
    <p:sldId id="293" r:id="rId30"/>
    <p:sldId id="301" r:id="rId31"/>
    <p:sldId id="303" r:id="rId32"/>
    <p:sldId id="302" r:id="rId33"/>
    <p:sldId id="304" r:id="rId34"/>
    <p:sldId id="300" r:id="rId35"/>
    <p:sldId id="306" r:id="rId36"/>
    <p:sldId id="259" r:id="rId37"/>
    <p:sldId id="305" r:id="rId38"/>
    <p:sldId id="267" r:id="rId39"/>
    <p:sldId id="278" r:id="rId40"/>
    <p:sldId id="297" r:id="rId41"/>
    <p:sldId id="308"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CB7"/>
    <a:srgbClr val="2F41C7"/>
    <a:srgbClr val="25339B"/>
    <a:srgbClr val="2B4F77"/>
    <a:srgbClr val="920000"/>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81D499-674E-4096-BEB2-E652E6C14697}" type="datetimeFigureOut">
              <a:rPr lang="en-US"/>
              <a:pPr>
                <a:defRPr/>
              </a:pPr>
              <a:t>9/25/2015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E9029A-051B-4901-A3ED-250E217B8C64}" type="slidenum">
              <a:rPr lang="en-US"/>
              <a:pPr>
                <a:defRPr/>
              </a:pPr>
              <a:t>‹#›</a:t>
            </a:fld>
            <a:endParaRPr lang="en-US"/>
          </a:p>
        </p:txBody>
      </p:sp>
    </p:spTree>
    <p:extLst>
      <p:ext uri="{BB962C8B-B14F-4D97-AF65-F5344CB8AC3E}">
        <p14:creationId xmlns:p14="http://schemas.microsoft.com/office/powerpoint/2010/main" val="1918164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C84CE52-FCB1-4D14-B3C3-BD6526D5C84F}" type="slidenum">
              <a:rPr lang="en-US" altLang="en-US">
                <a:latin typeface="Calibri" pitchFamily="34" charset="0"/>
              </a:rPr>
              <a:pPr fontAlgn="base">
                <a:spcBef>
                  <a:spcPct val="0"/>
                </a:spcBef>
                <a:spcAft>
                  <a:spcPct val="0"/>
                </a:spcAft>
                <a:defRPr/>
              </a:pPr>
              <a:t>2</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en-US" smtClean="0"/>
              <a:t>http://colleges.usnews.rankingsandreviews.com/best-colleges/ius-1817 is where I got my information check to see if ok</a:t>
            </a:r>
          </a:p>
        </p:txBody>
      </p:sp>
      <p:sp>
        <p:nvSpPr>
          <p:cNvPr id="4" name="Slide Number Placeholder 3"/>
          <p:cNvSpPr>
            <a:spLocks noGrp="1"/>
          </p:cNvSpPr>
          <p:nvPr>
            <p:ph type="sldNum" sz="quarter" idx="5"/>
          </p:nvPr>
        </p:nvSpPr>
        <p:spPr/>
        <p:txBody>
          <a:bodyPr/>
          <a:lstStyle/>
          <a:p>
            <a:pPr>
              <a:defRPr/>
            </a:pPr>
            <a:fld id="{B916ECEB-9251-4200-9B5E-21D8A6712AD4}"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5761CCB-2B72-420A-82FB-367928F2A9F9}" type="slidenum">
              <a:rPr lang="en-US" altLang="en-US">
                <a:latin typeface="Calibri" pitchFamily="34" charset="0"/>
              </a:rPr>
              <a:pPr fontAlgn="base">
                <a:spcBef>
                  <a:spcPct val="0"/>
                </a:spcBef>
                <a:spcAft>
                  <a:spcPct val="0"/>
                </a:spcAft>
                <a:defRPr/>
              </a:pPr>
              <a:t>36</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BC89FB2C-EA3B-4B02-BC02-D0DBDAA0C003}" type="datetimeFigureOut">
              <a:rPr lang="en-US"/>
              <a:pPr>
                <a:defRPr/>
              </a:pPr>
              <a:t>9/25/2015</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A0B73862-CAC2-40FF-87D7-47170F4918C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3F166A-2C27-4F0B-97C0-04E35CD09AFD}" type="datetimeFigureOut">
              <a:rPr lang="en-US"/>
              <a:pPr>
                <a:defRPr/>
              </a:pPr>
              <a:t>9/25/2015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B95F7F7-8608-48CE-A640-B31D8F18AC7A}" type="slidenum">
              <a:rPr lang="en-US"/>
              <a:pPr>
                <a:defRPr/>
              </a:pPr>
              <a:t>‹#›</a:t>
            </a:fld>
            <a:endParaRPr lang="en-US"/>
          </a:p>
        </p:txBody>
      </p:sp>
    </p:spTree>
  </p:cSld>
  <p:clrMapOvr>
    <a:masterClrMapping/>
  </p:clrMapOvr>
  <p:transition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732A556-8F57-4DC8-ABDD-092107329AB5}" type="datetimeFigureOut">
              <a:rPr lang="en-US"/>
              <a:pPr>
                <a:defRPr/>
              </a:pPr>
              <a:t>9/25/2015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65FAD98-0381-455A-B902-64A8E9A5F0D0}" type="slidenum">
              <a:rPr lang="en-US"/>
              <a:pPr>
                <a:defRPr/>
              </a:pPr>
              <a:t>‹#›</a:t>
            </a:fld>
            <a:endParaRPr lang="en-US"/>
          </a:p>
        </p:txBody>
      </p:sp>
    </p:spTree>
  </p:cSld>
  <p:clrMapOvr>
    <a:masterClrMapping/>
  </p:clrMapOvr>
  <p:transition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07CF415-D374-4F0B-83AB-3F753DEF918A}" type="datetimeFigureOut">
              <a:rPr lang="en-US"/>
              <a:pPr>
                <a:defRPr/>
              </a:pPr>
              <a:t>9/25/2015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75DEE53-E448-46C3-A538-FDD91026BCC6}" type="slidenum">
              <a:rPr lang="en-US"/>
              <a:pPr>
                <a:defRPr/>
              </a:pPr>
              <a:t>‹#›</a:t>
            </a:fld>
            <a:endParaRPr lang="en-US"/>
          </a:p>
        </p:txBody>
      </p:sp>
    </p:spTree>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A246B39-E4F8-469A-951C-3AD7F31D28FE}" type="datetimeFigureOut">
              <a:rPr lang="en-US"/>
              <a:pPr>
                <a:defRPr/>
              </a:pPr>
              <a:t>9/25/2015</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F17A1A1-A4AE-4C44-AA19-2914D85453F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5369FFE-A160-489A-901C-BD537E3B618F}" type="datetimeFigureOut">
              <a:rPr lang="en-US"/>
              <a:pPr>
                <a:defRPr/>
              </a:pPr>
              <a:t>9/25/2015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09B62F8-5817-42DA-A404-697D308D9618}" type="slidenum">
              <a:rPr lang="en-US"/>
              <a:pPr>
                <a:defRPr/>
              </a:pPr>
              <a:t>‹#›</a:t>
            </a:fld>
            <a:endParaRPr lang="en-US"/>
          </a:p>
        </p:txBody>
      </p:sp>
    </p:spTree>
  </p:cSld>
  <p:clrMapOvr>
    <a:masterClrMapping/>
  </p:clrMapOvr>
  <p:transitio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71222E2C-8736-478D-9D1B-3DC6854F0E37}" type="datetimeFigureOut">
              <a:rPr lang="en-US"/>
              <a:pPr>
                <a:defRPr/>
              </a:pPr>
              <a:t>9/25/2015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5943C48-DFA3-4485-BF24-F48EB718D756}" type="slidenum">
              <a:rPr lang="en-US"/>
              <a:pPr>
                <a:defRPr/>
              </a:pPr>
              <a:t>‹#›</a:t>
            </a:fld>
            <a:endParaRPr lang="en-US"/>
          </a:p>
        </p:txBody>
      </p:sp>
    </p:spTree>
  </p:cSld>
  <p:clrMapOvr>
    <a:masterClrMapping/>
  </p:clrMapOvr>
  <p:transitio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D5936EC-F74D-4059-B140-F022ADCF4C28}" type="datetimeFigureOut">
              <a:rPr lang="en-US"/>
              <a:pPr>
                <a:defRPr/>
              </a:pPr>
              <a:t>9/25/2015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494309C0-4421-4966-A8D3-ADA92A9CE1D5}" type="slidenum">
              <a:rPr lang="en-US"/>
              <a:pPr>
                <a:defRPr/>
              </a:pPr>
              <a:t>‹#›</a:t>
            </a:fld>
            <a:endParaRPr lang="en-US"/>
          </a:p>
        </p:txBody>
      </p:sp>
    </p:spTree>
  </p:cSld>
  <p:clrMapOvr>
    <a:masterClrMapping/>
  </p:clrMapOvr>
  <p:transitio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8BE68AF-C067-45DE-B12A-244254BCC4D8}" type="datetimeFigureOut">
              <a:rPr lang="en-US"/>
              <a:pPr>
                <a:defRPr/>
              </a:pPr>
              <a:t>9/25/2015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F95A907-7FB7-47D5-967A-018F389DAE18}" type="slidenum">
              <a:rPr lang="en-US"/>
              <a:pPr>
                <a:defRPr/>
              </a:pPr>
              <a:t>‹#›</a:t>
            </a:fld>
            <a:endParaRPr lang="en-US"/>
          </a:p>
        </p:txBody>
      </p:sp>
    </p:spTree>
  </p:cSld>
  <p:clrMapOvr>
    <a:masterClrMapping/>
  </p:clrMapOvr>
  <p:transition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AD862195-C065-4ED6-B51F-6630DCFBECAA}" type="datetimeFigureOut">
              <a:rPr lang="en-US"/>
              <a:pPr>
                <a:defRPr/>
              </a:pPr>
              <a:t>9/25/2015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8B8B4031-6058-4CB8-92F3-B7FE9DBF9F91}" type="slidenum">
              <a:rPr lang="en-US"/>
              <a:pPr>
                <a:defRPr/>
              </a:pPr>
              <a:t>‹#›</a:t>
            </a:fld>
            <a:endParaRPr lang="en-US"/>
          </a:p>
        </p:txBody>
      </p:sp>
    </p:spTree>
  </p:cSld>
  <p:clrMapOvr>
    <a:masterClrMapping/>
  </p:clrMapOvr>
  <p:transition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51AE3AE-311B-4A05-A3E7-07A5031112BE}" type="datetimeFigureOut">
              <a:rPr lang="en-US"/>
              <a:pPr>
                <a:defRPr/>
              </a:pPr>
              <a:t>9/25/2015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208BFFD-58D6-44C0-B05D-739C17AEA1D3}" type="slidenum">
              <a:rPr lang="en-US"/>
              <a:pPr>
                <a:defRPr/>
              </a:pPr>
              <a:t>‹#›</a:t>
            </a:fld>
            <a:endParaRPr lang="en-US"/>
          </a:p>
        </p:txBody>
      </p:sp>
    </p:spTree>
  </p:cSld>
  <p:clrMapOvr>
    <a:masterClrMapping/>
  </p:clrMapOvr>
  <p:transition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55147929-1BA9-4CF4-8BB4-FAD6A9AEFDCB}" type="datetimeFigureOut">
              <a:rPr lang="en-US"/>
              <a:pPr>
                <a:defRPr/>
              </a:pPr>
              <a:t>9/25/2015</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27E00DED-E015-4551-BE02-E96839F772D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51" r:id="rId1"/>
    <p:sldLayoutId id="2147483745" r:id="rId2"/>
    <p:sldLayoutId id="2147483752" r:id="rId3"/>
    <p:sldLayoutId id="2147483746" r:id="rId4"/>
    <p:sldLayoutId id="2147483753" r:id="rId5"/>
    <p:sldLayoutId id="2147483747" r:id="rId6"/>
    <p:sldLayoutId id="2147483748" r:id="rId7"/>
    <p:sldLayoutId id="2147483754" r:id="rId8"/>
    <p:sldLayoutId id="2147483755" r:id="rId9"/>
    <p:sldLayoutId id="2147483749" r:id="rId10"/>
    <p:sldLayoutId id="2147483750" r:id="rId11"/>
  </p:sldLayoutIdLst>
  <p:transition advTm="1000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notre+dame+colors&amp;source=images&amp;cd=&amp;cad=rja&amp;uact=8&amp;docid=JH17xFa7FkseSM&amp;tbnid=nSE8s9vZbvsVsM:&amp;ved=0CAUQjRw&amp;url=http://www.birthdaydirect.com/notre-dame-fighting-irish-lunch-napkins-20-p-26681.html&amp;ei=g8QNVNSWIcyYyATslYKYBA&amp;bvm=bv.74649129,d.aWw&amp;psig=AFQjCNE1zbsMUj3_-5qKpAwKcJrJsbsseg&amp;ust=1410274790839286"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vincinees%20university&amp;source=images&amp;cd=&amp;cad=rja&amp;uact=8&amp;docid=Ba94tLci5G4vVM&amp;tbnid=JOzYbb6yeiE5EM:&amp;ved=0CAcQjRw&amp;url=http://www.bestcollegehunt.com/college/vincennes-university&amp;ei=KXQYVO_9KsuxggSfioGICw&amp;bvm=bv.75097201,d.eXY&amp;psig=AFQjCNF6_06AXoeIhpYO8p3FK0LcyLbq2g&amp;ust=1410975141038016"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ivy+tech+logo&amp;source=images&amp;cd=&amp;cad=rja&amp;uact=8&amp;docid=NemQrN8QydKyhM&amp;tbnid=dW_yjHxoyjkwsM:&amp;ved=0CAcQjRw&amp;url=http://wwwcc.ivytech.edu/northeast/marketing/resources.html&amp;ei=hcQZVKPEGIiXgwTJyoHwBw&amp;bvm=bv.75097201,d.eXY&amp;psig=AFQjCNHJ724Hpgv_UzbUW94plTVgh11T6g&amp;ust=1411061251870190"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sullivan%20university%20logo&amp;source=images&amp;cd=&amp;cad=rja&amp;uact=8&amp;docid=ORPSfUXQ4VxO4M&amp;tbnid=mmdaewMtof5jzM:&amp;ved=0CAcQjRw&amp;url=http://www.personalchef.com/Sullivan_APPCA_Diploma_Program.php&amp;ei=vHUYVPOIEInIgwTwyoCQBQ&amp;bvm=bv.75097201,d.eXY&amp;psig=AFQjCNGEXfP7UfKReR8vHeIn-XX8vtwkGQ&amp;ust=1410975490227317"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university%20of%20evansville%20logo&amp;source=images&amp;cd=&amp;cad=rja&amp;uact=8&amp;docid=nTaVRAINk5mY5M&amp;tbnid=p2wwyfKKfd4Z8M:&amp;ved=0CAcQjRw&amp;url=http://www.sports-logos-screensavers.com/EvansvillePurpleAces.html&amp;ei=UXMYVNr-OMzJggT-7YLwDA&amp;bvm=bv.75097201,d.eXY&amp;psig=AFQjCNHJ-7J30inTXKrMt0RMzczA73EgOQ&amp;ust=14109749210063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2590800"/>
            <a:ext cx="6858000" cy="2606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b="0" i="1" cap="none" dirty="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t>Cost based on one year unless otherwise </a:t>
            </a:r>
            <a:r>
              <a:rPr b="0" i="1" cap="none"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t>noted</a:t>
            </a:r>
            <a:br>
              <a:rPr b="0" i="1" cap="none"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br>
            <a:r>
              <a:rPr sz="1100" b="0" i="1" cap="none"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t> </a:t>
            </a:r>
            <a:r>
              <a:rPr sz="2800" b="0" i="1" cap="none"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t> </a:t>
            </a:r>
            <a:r>
              <a:rPr b="0" i="1" cap="none"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t/>
            </a:r>
            <a:br>
              <a:rPr b="0" i="1" cap="none"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br>
            <a:r>
              <a:rPr lang="en-US" b="0" i="1" cap="none"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t>Source: National Center for Education Statistics-College Navigator</a:t>
            </a:r>
            <a:r>
              <a:rPr b="0" cap="none" dirty="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t/>
            </a:r>
            <a:br>
              <a:rPr b="0" cap="none" dirty="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rPr>
            </a:br>
            <a:endParaRPr b="0" cap="none" dirty="0">
              <a:ln w="10160">
                <a:solidFill>
                  <a:schemeClr val="accent1"/>
                </a:solidFill>
                <a:prstDash val="solid"/>
              </a:ln>
              <a:solidFill>
                <a:srgbClr val="FFFFFF"/>
              </a:solidFill>
              <a:effectLst>
                <a:outerShdw blurRad="38100" dist="32000" dir="5400000" algn="tl">
                  <a:srgbClr val="000000">
                    <a:alpha val="30000"/>
                  </a:srgbClr>
                </a:outerShdw>
              </a:effectLst>
              <a:latin typeface="Calibri" panose="020F0502020204030204" pitchFamily="34" charset="0"/>
              <a:ea typeface="Dotum" panose="020B0600000101010101" pitchFamily="34" charset="-127"/>
            </a:endParaRPr>
          </a:p>
        </p:txBody>
      </p:sp>
      <p:sp>
        <p:nvSpPr>
          <p:cNvPr id="2" name="Rectangle 1"/>
          <p:cNvSpPr/>
          <p:nvPr/>
        </p:nvSpPr>
        <p:spPr>
          <a:xfrm>
            <a:off x="1219200" y="609600"/>
            <a:ext cx="6544125" cy="1938992"/>
          </a:xfrm>
          <a:prstGeom prst="rect">
            <a:avLst/>
          </a:prstGeom>
          <a:noFill/>
          <a:ln>
            <a:noFill/>
          </a:ln>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000" b="1" dirty="0">
                <a:ln w="11430">
                  <a:solidFill>
                    <a:schemeClr val="tx2"/>
                  </a:solidFill>
                </a:ln>
                <a:solidFill>
                  <a:srgbClr val="00B0F0"/>
                </a:solidFill>
                <a:effectLst>
                  <a:outerShdw blurRad="50800" dist="39000" dir="5460000" algn="tl">
                    <a:srgbClr val="000000">
                      <a:alpha val="38000"/>
                    </a:srgbClr>
                  </a:outerShdw>
                </a:effectLst>
              </a:rPr>
              <a:t>College Go Week</a:t>
            </a:r>
          </a:p>
          <a:p>
            <a:pPr algn="ctr">
              <a:defRPr/>
            </a:pPr>
            <a:r>
              <a:rPr lang="en-US" sz="6000" b="1" dirty="0" smtClean="0">
                <a:ln w="11430">
                  <a:solidFill>
                    <a:schemeClr val="tx2"/>
                  </a:solidFill>
                </a:ln>
                <a:solidFill>
                  <a:srgbClr val="00B0F0"/>
                </a:solidFill>
                <a:effectLst>
                  <a:outerShdw blurRad="50800" dist="39000" dir="5460000" algn="tl">
                    <a:srgbClr val="000000">
                      <a:alpha val="38000"/>
                    </a:srgbClr>
                  </a:outerShdw>
                </a:effectLst>
              </a:rPr>
              <a:t>2015-2016</a:t>
            </a:r>
            <a:endParaRPr lang="en-US" sz="6000" b="1" dirty="0">
              <a:ln w="11430">
                <a:solidFill>
                  <a:schemeClr val="tx2"/>
                </a:solidFill>
              </a:ln>
              <a:solidFill>
                <a:srgbClr val="00B0F0"/>
              </a:solidFill>
              <a:effectLst>
                <a:outerShdw blurRad="50800" dist="39000" dir="5460000" algn="tl">
                  <a:srgbClr val="000000">
                    <a:alpha val="38000"/>
                  </a:srgbClr>
                </a:outerShdw>
              </a:effectLst>
            </a:endParaRPr>
          </a:p>
        </p:txBody>
      </p:sp>
    </p:spTree>
  </p:cSld>
  <p:clrMapOvr>
    <a:masterClrMapping/>
  </p:clrMapOvr>
  <p:transition advTm="1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5"/>
          <p:cNvSpPr txBox="1">
            <a:spLocks noChangeArrowheads="1"/>
          </p:cNvSpPr>
          <p:nvPr/>
        </p:nvSpPr>
        <p:spPr bwMode="auto">
          <a:xfrm>
            <a:off x="457200" y="4343400"/>
            <a:ext cx="2895600" cy="400050"/>
          </a:xfrm>
          <a:prstGeom prst="rect">
            <a:avLst/>
          </a:prstGeom>
          <a:noFill/>
          <a:ln w="9525">
            <a:noFill/>
            <a:miter lim="800000"/>
            <a:headEnd/>
            <a:tailEnd/>
          </a:ln>
        </p:spPr>
        <p:txBody>
          <a:bodyPr anchor="ctr">
            <a:spAutoFit/>
          </a:bodyPr>
          <a:lstStyle/>
          <a:p>
            <a:r>
              <a:rPr lang="en-US" altLang="en-US" sz="2000" dirty="0"/>
              <a:t>Tuition: $46,237</a:t>
            </a:r>
          </a:p>
        </p:txBody>
      </p:sp>
      <p:sp>
        <p:nvSpPr>
          <p:cNvPr id="16387"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16388" name="TextBox 10"/>
          <p:cNvSpPr txBox="1">
            <a:spLocks noChangeArrowheads="1"/>
          </p:cNvSpPr>
          <p:nvPr/>
        </p:nvSpPr>
        <p:spPr bwMode="auto">
          <a:xfrm>
            <a:off x="4953000" y="5410200"/>
            <a:ext cx="30480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12,179</a:t>
            </a:r>
            <a:endParaRPr lang="en-US" altLang="en-US" sz="2000" dirty="0"/>
          </a:p>
        </p:txBody>
      </p:sp>
      <p:sp>
        <p:nvSpPr>
          <p:cNvPr id="16389" name="TextBox 11"/>
          <p:cNvSpPr txBox="1">
            <a:spLocks noChangeArrowheads="1"/>
          </p:cNvSpPr>
          <p:nvPr/>
        </p:nvSpPr>
        <p:spPr bwMode="auto">
          <a:xfrm>
            <a:off x="4953000" y="4629150"/>
            <a:ext cx="3505200" cy="400050"/>
          </a:xfrm>
          <a:prstGeom prst="rect">
            <a:avLst/>
          </a:prstGeom>
          <a:noFill/>
          <a:ln w="9525">
            <a:noFill/>
            <a:miter lim="800000"/>
            <a:headEnd/>
            <a:tailEnd/>
          </a:ln>
        </p:spPr>
        <p:txBody>
          <a:bodyPr anchor="ctr">
            <a:spAutoFit/>
          </a:bodyPr>
          <a:lstStyle/>
          <a:p>
            <a:r>
              <a:rPr lang="en-US" altLang="en-US" sz="2000"/>
              <a:t>Highest Degree: Doctorate</a:t>
            </a:r>
          </a:p>
        </p:txBody>
      </p:sp>
      <p:sp>
        <p:nvSpPr>
          <p:cNvPr id="16390" name="TextBox 13"/>
          <p:cNvSpPr txBox="1">
            <a:spLocks noChangeArrowheads="1"/>
          </p:cNvSpPr>
          <p:nvPr/>
        </p:nvSpPr>
        <p:spPr bwMode="auto">
          <a:xfrm>
            <a:off x="4953000" y="3790950"/>
            <a:ext cx="30480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21%</a:t>
            </a:r>
            <a:endParaRPr lang="en-US" altLang="en-US" sz="2000" dirty="0"/>
          </a:p>
        </p:txBody>
      </p:sp>
      <p:sp>
        <p:nvSpPr>
          <p:cNvPr id="7" name="Rectangle 6"/>
          <p:cNvSpPr/>
          <p:nvPr/>
        </p:nvSpPr>
        <p:spPr>
          <a:xfrm>
            <a:off x="0" y="533400"/>
            <a:ext cx="9144000" cy="914400"/>
          </a:xfrm>
          <a:prstGeom prst="rect">
            <a:avLst/>
          </a:prstGeom>
          <a:solidFill>
            <a:srgbClr val="0E213F"/>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6392" name="TextBox 3"/>
          <p:cNvSpPr txBox="1">
            <a:spLocks noChangeArrowheads="1"/>
          </p:cNvSpPr>
          <p:nvPr/>
        </p:nvSpPr>
        <p:spPr bwMode="auto">
          <a:xfrm>
            <a:off x="1204913" y="482600"/>
            <a:ext cx="3733800" cy="954088"/>
          </a:xfrm>
          <a:prstGeom prst="rect">
            <a:avLst/>
          </a:prstGeom>
          <a:noFill/>
          <a:ln w="9525">
            <a:noFill/>
            <a:miter lim="800000"/>
            <a:headEnd/>
            <a:tailEnd/>
          </a:ln>
        </p:spPr>
        <p:txBody>
          <a:bodyPr>
            <a:spAutoFit/>
          </a:bodyPr>
          <a:lstStyle/>
          <a:p>
            <a:pPr algn="ctr"/>
            <a:r>
              <a:rPr lang="en-US" altLang="en-US" sz="2800">
                <a:solidFill>
                  <a:srgbClr val="009649"/>
                </a:solidFill>
              </a:rPr>
              <a:t>Notre Dame</a:t>
            </a:r>
          </a:p>
          <a:p>
            <a:pPr algn="ctr"/>
            <a:r>
              <a:rPr lang="en-US" altLang="en-US" sz="2800">
                <a:solidFill>
                  <a:srgbClr val="009649"/>
                </a:solidFill>
              </a:rPr>
              <a:t>Notre Dame, IN</a:t>
            </a:r>
          </a:p>
        </p:txBody>
      </p:sp>
      <p:sp>
        <p:nvSpPr>
          <p:cNvPr id="16393" name="TextBox 21"/>
          <p:cNvSpPr txBox="1">
            <a:spLocks noChangeArrowheads="1"/>
          </p:cNvSpPr>
          <p:nvPr/>
        </p:nvSpPr>
        <p:spPr bwMode="auto">
          <a:xfrm>
            <a:off x="457200" y="3048000"/>
            <a:ext cx="4343400" cy="1015663"/>
          </a:xfrm>
          <a:prstGeom prst="rect">
            <a:avLst/>
          </a:prstGeom>
          <a:noFill/>
          <a:ln w="9525">
            <a:noFill/>
            <a:miter lim="800000"/>
            <a:headEnd/>
            <a:tailEnd/>
          </a:ln>
        </p:spPr>
        <p:txBody>
          <a:bodyPr>
            <a:spAutoFit/>
          </a:bodyPr>
          <a:lstStyle/>
          <a:p>
            <a:r>
              <a:rPr lang="en-US" altLang="en-US" sz="2000" dirty="0" smtClean="0"/>
              <a:t>Housing: </a:t>
            </a:r>
            <a:r>
              <a:rPr lang="en-US" altLang="en-US" sz="2000" dirty="0"/>
              <a:t>$</a:t>
            </a:r>
            <a:r>
              <a:rPr lang="en-US" altLang="en-US" sz="2000" dirty="0" smtClean="0"/>
              <a:t>13,224</a:t>
            </a:r>
          </a:p>
          <a:p>
            <a:endParaRPr lang="en-US" altLang="en-US" sz="2000" dirty="0" smtClean="0"/>
          </a:p>
          <a:p>
            <a:r>
              <a:rPr lang="en-US" altLang="en-US" sz="2000" dirty="0" smtClean="0"/>
              <a:t>Other: $1,950</a:t>
            </a:r>
            <a:endParaRPr lang="en-US" altLang="en-US" sz="2000" dirty="0"/>
          </a:p>
        </p:txBody>
      </p:sp>
      <p:pic>
        <p:nvPicPr>
          <p:cNvPr id="16394" name="Picture 2" descr="http://t0.gstatic.com/images?q=tbn:ANd9GcSd5kKEVP-RB8X4lAUT7WAFwqQ51DWggsSVsjeBU8d1u5nfAT0L:www.birthdaydirect.com/images/77040-notre-dame-fighting-irish-lunch-napkins.jpg">
            <a:hlinkClick r:id="rId2"/>
          </p:cNvPr>
          <p:cNvPicPr>
            <a:picLocks noChangeAspect="1" noChangeArrowheads="1"/>
          </p:cNvPicPr>
          <p:nvPr/>
        </p:nvPicPr>
        <p:blipFill>
          <a:blip r:embed="rId3" cstate="print"/>
          <a:srcRect/>
          <a:stretch>
            <a:fillRect/>
          </a:stretch>
        </p:blipFill>
        <p:spPr bwMode="auto">
          <a:xfrm>
            <a:off x="6248400" y="238125"/>
            <a:ext cx="2676525" cy="267652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463550" y="4924425"/>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35,652</a:t>
            </a:r>
            <a:endParaRPr lang="en-US" altLang="en-US" sz="2000" dirty="0"/>
          </a:p>
        </p:txBody>
      </p:sp>
      <p:sp>
        <p:nvSpPr>
          <p:cNvPr id="17411"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17412"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4,848</a:t>
            </a:r>
            <a:endParaRPr lang="en-US" altLang="en-US" sz="2000" dirty="0"/>
          </a:p>
        </p:txBody>
      </p:sp>
      <p:sp>
        <p:nvSpPr>
          <p:cNvPr id="17413" name="TextBox 11"/>
          <p:cNvSpPr txBox="1">
            <a:spLocks noChangeArrowheads="1"/>
          </p:cNvSpPr>
          <p:nvPr/>
        </p:nvSpPr>
        <p:spPr bwMode="auto">
          <a:xfrm>
            <a:off x="4953000" y="4572000"/>
            <a:ext cx="3276600" cy="400050"/>
          </a:xfrm>
          <a:prstGeom prst="rect">
            <a:avLst/>
          </a:prstGeom>
          <a:noFill/>
          <a:ln w="9525">
            <a:noFill/>
            <a:miter lim="800000"/>
            <a:headEnd/>
            <a:tailEnd/>
          </a:ln>
        </p:spPr>
        <p:txBody>
          <a:bodyPr anchor="ctr">
            <a:spAutoFit/>
          </a:bodyPr>
          <a:lstStyle/>
          <a:p>
            <a:r>
              <a:rPr lang="en-US" altLang="en-US" sz="2000"/>
              <a:t>Highest Degree: Masters</a:t>
            </a:r>
          </a:p>
        </p:txBody>
      </p:sp>
      <p:sp>
        <p:nvSpPr>
          <p:cNvPr id="17414" name="TextBox 13"/>
          <p:cNvSpPr txBox="1">
            <a:spLocks noChangeArrowheads="1"/>
          </p:cNvSpPr>
          <p:nvPr/>
        </p:nvSpPr>
        <p:spPr bwMode="auto">
          <a:xfrm>
            <a:off x="4953000" y="3790950"/>
            <a:ext cx="34290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68%</a:t>
            </a:r>
            <a:endParaRPr lang="en-US" altLang="en-US" sz="2000" dirty="0"/>
          </a:p>
        </p:txBody>
      </p:sp>
      <p:sp>
        <p:nvSpPr>
          <p:cNvPr id="7" name="Rectangle 6"/>
          <p:cNvSpPr/>
          <p:nvPr/>
        </p:nvSpPr>
        <p:spPr>
          <a:xfrm>
            <a:off x="0" y="533400"/>
            <a:ext cx="9144000" cy="914400"/>
          </a:xfrm>
          <a:prstGeom prst="rect">
            <a:avLst/>
          </a:prstGeom>
          <a:solidFill>
            <a:srgbClr val="01005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0070C0"/>
              </a:solidFill>
            </a:endParaRPr>
          </a:p>
        </p:txBody>
      </p:sp>
      <p:sp>
        <p:nvSpPr>
          <p:cNvPr id="17416" name="TextBox 3"/>
          <p:cNvSpPr txBox="1">
            <a:spLocks noChangeArrowheads="1"/>
          </p:cNvSpPr>
          <p:nvPr/>
        </p:nvSpPr>
        <p:spPr bwMode="auto">
          <a:xfrm>
            <a:off x="685800" y="493713"/>
            <a:ext cx="3733800" cy="954087"/>
          </a:xfrm>
          <a:prstGeom prst="rect">
            <a:avLst/>
          </a:prstGeom>
          <a:noFill/>
          <a:ln w="9525">
            <a:noFill/>
            <a:miter lim="800000"/>
            <a:headEnd/>
            <a:tailEnd/>
          </a:ln>
        </p:spPr>
        <p:txBody>
          <a:bodyPr>
            <a:spAutoFit/>
          </a:bodyPr>
          <a:lstStyle/>
          <a:p>
            <a:pPr algn="ctr"/>
            <a:r>
              <a:rPr lang="en-US" altLang="en-US" sz="2800"/>
              <a:t>Butler University</a:t>
            </a:r>
          </a:p>
          <a:p>
            <a:pPr algn="ctr"/>
            <a:r>
              <a:rPr lang="en-US" altLang="en-US" sz="2800"/>
              <a:t>Indianapolis, IN</a:t>
            </a:r>
          </a:p>
        </p:txBody>
      </p:sp>
      <p:sp>
        <p:nvSpPr>
          <p:cNvPr id="17417" name="TextBox 20"/>
          <p:cNvSpPr txBox="1">
            <a:spLocks noChangeArrowheads="1"/>
          </p:cNvSpPr>
          <p:nvPr/>
        </p:nvSpPr>
        <p:spPr bwMode="auto">
          <a:xfrm>
            <a:off x="463550" y="3863975"/>
            <a:ext cx="2895600" cy="400110"/>
          </a:xfrm>
          <a:prstGeom prst="rect">
            <a:avLst/>
          </a:prstGeom>
          <a:noFill/>
          <a:ln w="9525">
            <a:noFill/>
            <a:miter lim="800000"/>
            <a:headEnd/>
            <a:tailEnd/>
          </a:ln>
        </p:spPr>
        <p:txBody>
          <a:bodyPr>
            <a:spAutoFit/>
          </a:bodyPr>
          <a:lstStyle/>
          <a:p>
            <a:r>
              <a:rPr lang="en-US" altLang="en-US" sz="2000" dirty="0" smtClean="0"/>
              <a:t>Other:$2,500</a:t>
            </a:r>
            <a:endParaRPr lang="en-US" altLang="en-US" sz="2000" dirty="0"/>
          </a:p>
        </p:txBody>
      </p:sp>
      <p:sp>
        <p:nvSpPr>
          <p:cNvPr id="17418" name="TextBox 21"/>
          <p:cNvSpPr txBox="1">
            <a:spLocks noChangeArrowheads="1"/>
          </p:cNvSpPr>
          <p:nvPr/>
        </p:nvSpPr>
        <p:spPr bwMode="auto">
          <a:xfrm>
            <a:off x="457200" y="310515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$11,920</a:t>
            </a:r>
            <a:endParaRPr lang="en-US" altLang="en-US" sz="2000" dirty="0"/>
          </a:p>
        </p:txBody>
      </p:sp>
      <p:pic>
        <p:nvPicPr>
          <p:cNvPr id="17419" name="Picture 2"/>
          <p:cNvPicPr>
            <a:picLocks noChangeAspect="1" noChangeArrowheads="1"/>
          </p:cNvPicPr>
          <p:nvPr/>
        </p:nvPicPr>
        <p:blipFill>
          <a:blip r:embed="rId2" cstate="print"/>
          <a:srcRect/>
          <a:stretch>
            <a:fillRect/>
          </a:stretch>
        </p:blipFill>
        <p:spPr bwMode="auto">
          <a:xfrm>
            <a:off x="6019800" y="381000"/>
            <a:ext cx="2851150" cy="239712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p:cNvSpPr txBox="1">
            <a:spLocks noChangeArrowheads="1"/>
          </p:cNvSpPr>
          <p:nvPr/>
        </p:nvSpPr>
        <p:spPr bwMode="auto">
          <a:xfrm>
            <a:off x="533400" y="419100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25,414 </a:t>
            </a:r>
            <a:endParaRPr lang="en-US" altLang="en-US" sz="2000" dirty="0"/>
          </a:p>
        </p:txBody>
      </p:sp>
      <p:sp>
        <p:nvSpPr>
          <p:cNvPr id="18435"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7" name="Rectangle 6"/>
          <p:cNvSpPr/>
          <p:nvPr/>
        </p:nvSpPr>
        <p:spPr>
          <a:xfrm>
            <a:off x="0" y="533400"/>
            <a:ext cx="9144000" cy="914400"/>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18437" name="TextBox 3"/>
          <p:cNvSpPr txBox="1">
            <a:spLocks noChangeArrowheads="1"/>
          </p:cNvSpPr>
          <p:nvPr/>
        </p:nvSpPr>
        <p:spPr bwMode="auto">
          <a:xfrm>
            <a:off x="755650" y="488950"/>
            <a:ext cx="4730750" cy="954088"/>
          </a:xfrm>
          <a:prstGeom prst="rect">
            <a:avLst/>
          </a:prstGeom>
          <a:noFill/>
          <a:ln w="9525">
            <a:noFill/>
            <a:miter lim="800000"/>
            <a:headEnd/>
            <a:tailEnd/>
          </a:ln>
        </p:spPr>
        <p:txBody>
          <a:bodyPr>
            <a:spAutoFit/>
          </a:bodyPr>
          <a:lstStyle/>
          <a:p>
            <a:pPr algn="ctr"/>
            <a:r>
              <a:rPr lang="en-US" altLang="en-US" sz="2800"/>
              <a:t>University Of Indianapolis</a:t>
            </a:r>
          </a:p>
          <a:p>
            <a:pPr algn="ctr"/>
            <a:r>
              <a:rPr lang="en-US" altLang="en-US" sz="2800"/>
              <a:t>Indianapolis, IN</a:t>
            </a:r>
          </a:p>
        </p:txBody>
      </p:sp>
      <p:pic>
        <p:nvPicPr>
          <p:cNvPr id="18438" name="Picture 4"/>
          <p:cNvPicPr>
            <a:picLocks noChangeAspect="1" noChangeArrowheads="1"/>
          </p:cNvPicPr>
          <p:nvPr/>
        </p:nvPicPr>
        <p:blipFill>
          <a:blip r:embed="rId2" cstate="print"/>
          <a:srcRect/>
          <a:stretch>
            <a:fillRect/>
          </a:stretch>
        </p:blipFill>
        <p:spPr bwMode="auto">
          <a:xfrm>
            <a:off x="6775450" y="228600"/>
            <a:ext cx="2085975" cy="1862138"/>
          </a:xfrm>
          <a:prstGeom prst="rect">
            <a:avLst/>
          </a:prstGeom>
          <a:noFill/>
          <a:ln w="9525">
            <a:noFill/>
            <a:miter lim="800000"/>
            <a:headEnd/>
            <a:tailEnd/>
          </a:ln>
        </p:spPr>
      </p:pic>
      <p:sp>
        <p:nvSpPr>
          <p:cNvPr id="18439" name="TextBox 21"/>
          <p:cNvSpPr txBox="1">
            <a:spLocks noChangeArrowheads="1"/>
          </p:cNvSpPr>
          <p:nvPr/>
        </p:nvSpPr>
        <p:spPr bwMode="auto">
          <a:xfrm>
            <a:off x="533400" y="2971800"/>
            <a:ext cx="4114800" cy="1015663"/>
          </a:xfrm>
          <a:prstGeom prst="rect">
            <a:avLst/>
          </a:prstGeom>
          <a:noFill/>
          <a:ln w="9525">
            <a:noFill/>
            <a:miter lim="800000"/>
            <a:headEnd/>
            <a:tailEnd/>
          </a:ln>
        </p:spPr>
        <p:txBody>
          <a:bodyPr wrap="square">
            <a:spAutoFit/>
          </a:bodyPr>
          <a:lstStyle/>
          <a:p>
            <a:r>
              <a:rPr lang="en-US" altLang="en-US" sz="2000" dirty="0" smtClean="0"/>
              <a:t>Housing: </a:t>
            </a:r>
            <a:r>
              <a:rPr lang="en-US" altLang="en-US" sz="2000" dirty="0"/>
              <a:t>$</a:t>
            </a:r>
            <a:r>
              <a:rPr lang="en-US" altLang="en-US" sz="2000" dirty="0" smtClean="0"/>
              <a:t>9,010</a:t>
            </a:r>
          </a:p>
          <a:p>
            <a:endParaRPr lang="en-US" altLang="en-US" sz="2000" dirty="0" smtClean="0"/>
          </a:p>
          <a:p>
            <a:r>
              <a:rPr lang="en-US" altLang="en-US" sz="2000" dirty="0" smtClean="0"/>
              <a:t>Other:$6,370 </a:t>
            </a:r>
            <a:endParaRPr lang="en-US" altLang="en-US" sz="2000" dirty="0"/>
          </a:p>
        </p:txBody>
      </p:sp>
      <p:sp>
        <p:nvSpPr>
          <p:cNvPr id="18440" name="Rectangle 1"/>
          <p:cNvSpPr>
            <a:spLocks noChangeArrowheads="1"/>
          </p:cNvSpPr>
          <p:nvPr/>
        </p:nvSpPr>
        <p:spPr bwMode="auto">
          <a:xfrm>
            <a:off x="4959350" y="4427538"/>
            <a:ext cx="3598863" cy="400050"/>
          </a:xfrm>
          <a:prstGeom prst="rect">
            <a:avLst/>
          </a:prstGeom>
          <a:noFill/>
          <a:ln w="9525">
            <a:noFill/>
            <a:miter lim="800000"/>
            <a:headEnd/>
            <a:tailEnd/>
          </a:ln>
        </p:spPr>
        <p:txBody>
          <a:bodyPr>
            <a:spAutoFit/>
          </a:bodyPr>
          <a:lstStyle/>
          <a:p>
            <a:r>
              <a:rPr lang="en-US" altLang="en-US" sz="2000" dirty="0">
                <a:solidFill>
                  <a:srgbClr val="FFFFFF"/>
                </a:solidFill>
              </a:rPr>
              <a:t>Enrollment: </a:t>
            </a:r>
            <a:r>
              <a:rPr lang="en-US" altLang="en-US" sz="2000" dirty="0" smtClean="0">
                <a:solidFill>
                  <a:srgbClr val="FFFFFF"/>
                </a:solidFill>
              </a:rPr>
              <a:t>5,442  </a:t>
            </a:r>
            <a:endParaRPr lang="en-US" altLang="en-US" sz="2000" dirty="0">
              <a:solidFill>
                <a:srgbClr val="FFFFFF"/>
              </a:solidFill>
            </a:endParaRPr>
          </a:p>
        </p:txBody>
      </p:sp>
      <p:sp>
        <p:nvSpPr>
          <p:cNvPr id="18441" name="Rectangle 2"/>
          <p:cNvSpPr>
            <a:spLocks noChangeArrowheads="1"/>
          </p:cNvSpPr>
          <p:nvPr/>
        </p:nvSpPr>
        <p:spPr bwMode="auto">
          <a:xfrm>
            <a:off x="4959350" y="3484563"/>
            <a:ext cx="3546475" cy="400050"/>
          </a:xfrm>
          <a:prstGeom prst="rect">
            <a:avLst/>
          </a:prstGeom>
          <a:noFill/>
          <a:ln w="9525">
            <a:noFill/>
            <a:miter lim="800000"/>
            <a:headEnd/>
            <a:tailEnd/>
          </a:ln>
        </p:spPr>
        <p:txBody>
          <a:bodyPr>
            <a:spAutoFit/>
          </a:bodyPr>
          <a:lstStyle/>
          <a:p>
            <a:r>
              <a:rPr lang="en-US" altLang="en-US" sz="2000">
                <a:solidFill>
                  <a:srgbClr val="FFFFFF"/>
                </a:solidFill>
              </a:rPr>
              <a:t>Highest Degree: Doctorate </a:t>
            </a:r>
          </a:p>
        </p:txBody>
      </p:sp>
      <p:sp>
        <p:nvSpPr>
          <p:cNvPr id="18442" name="Rectangle 4"/>
          <p:cNvSpPr>
            <a:spLocks noChangeArrowheads="1"/>
          </p:cNvSpPr>
          <p:nvPr/>
        </p:nvSpPr>
        <p:spPr bwMode="auto">
          <a:xfrm>
            <a:off x="4959350" y="2487613"/>
            <a:ext cx="3006725" cy="400050"/>
          </a:xfrm>
          <a:prstGeom prst="rect">
            <a:avLst/>
          </a:prstGeom>
          <a:noFill/>
          <a:ln w="9525">
            <a:noFill/>
            <a:miter lim="800000"/>
            <a:headEnd/>
            <a:tailEnd/>
          </a:ln>
        </p:spPr>
        <p:txBody>
          <a:bodyPr>
            <a:spAutoFit/>
          </a:bodyPr>
          <a:lstStyle/>
          <a:p>
            <a:r>
              <a:rPr lang="en-US" altLang="en-US" sz="2000" dirty="0">
                <a:solidFill>
                  <a:srgbClr val="FFFFFF"/>
                </a:solidFill>
              </a:rPr>
              <a:t>Acceptance Rate: </a:t>
            </a:r>
            <a:r>
              <a:rPr lang="en-US" altLang="en-US" sz="2000" dirty="0" smtClean="0">
                <a:solidFill>
                  <a:srgbClr val="FFFFFF"/>
                </a:solidFill>
              </a:rPr>
              <a:t>66% </a:t>
            </a:r>
            <a:endParaRPr lang="en-US" altLang="en-US" sz="2000" dirty="0">
              <a:solidFill>
                <a:srgbClr val="FFFFFF"/>
              </a:solidFill>
            </a:endParaRPr>
          </a:p>
        </p:txBody>
      </p:sp>
    </p:spTree>
  </p:cSld>
  <p:clrMapOvr>
    <a:masterClrMapping/>
  </p:clrMapOvr>
  <p:transition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5"/>
          <p:cNvSpPr txBox="1">
            <a:spLocks noChangeArrowheads="1"/>
          </p:cNvSpPr>
          <p:nvPr/>
        </p:nvSpPr>
        <p:spPr bwMode="auto">
          <a:xfrm>
            <a:off x="466725" y="4622800"/>
            <a:ext cx="2895600" cy="401638"/>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42,746 </a:t>
            </a:r>
            <a:endParaRPr lang="en-US" altLang="en-US" sz="2000" dirty="0"/>
          </a:p>
        </p:txBody>
      </p:sp>
      <p:sp>
        <p:nvSpPr>
          <p:cNvPr id="19459"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19460"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2,215 </a:t>
            </a:r>
            <a:endParaRPr lang="en-US" altLang="en-US" sz="2000" dirty="0"/>
          </a:p>
        </p:txBody>
      </p:sp>
      <p:sp>
        <p:nvSpPr>
          <p:cNvPr id="19461" name="TextBox 11"/>
          <p:cNvSpPr txBox="1">
            <a:spLocks noChangeArrowheads="1"/>
          </p:cNvSpPr>
          <p:nvPr/>
        </p:nvSpPr>
        <p:spPr bwMode="auto">
          <a:xfrm>
            <a:off x="4953000" y="4643438"/>
            <a:ext cx="3810000" cy="400050"/>
          </a:xfrm>
          <a:prstGeom prst="rect">
            <a:avLst/>
          </a:prstGeom>
          <a:noFill/>
          <a:ln w="9525">
            <a:noFill/>
            <a:miter lim="800000"/>
            <a:headEnd/>
            <a:tailEnd/>
          </a:ln>
        </p:spPr>
        <p:txBody>
          <a:bodyPr anchor="ctr">
            <a:spAutoFit/>
          </a:bodyPr>
          <a:lstStyle/>
          <a:p>
            <a:r>
              <a:rPr lang="en-US" altLang="en-US" sz="2000" dirty="0"/>
              <a:t>Highest Degree: </a:t>
            </a:r>
            <a:r>
              <a:rPr lang="en-US" altLang="en-US" sz="2000" dirty="0" smtClean="0"/>
              <a:t>Bachelors</a:t>
            </a:r>
            <a:endParaRPr lang="en-US" altLang="en-US" sz="2000" dirty="0"/>
          </a:p>
        </p:txBody>
      </p:sp>
      <p:sp>
        <p:nvSpPr>
          <p:cNvPr id="19462" name="TextBox 13"/>
          <p:cNvSpPr txBox="1">
            <a:spLocks noChangeArrowheads="1"/>
          </p:cNvSpPr>
          <p:nvPr/>
        </p:nvSpPr>
        <p:spPr bwMode="auto">
          <a:xfrm>
            <a:off x="4953000" y="3790950"/>
            <a:ext cx="31242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57% </a:t>
            </a:r>
            <a:endParaRPr lang="en-US" altLang="en-US" sz="2000" dirty="0"/>
          </a:p>
        </p:txBody>
      </p:sp>
      <p:sp>
        <p:nvSpPr>
          <p:cNvPr id="7" name="Rectangle 6"/>
          <p:cNvSpPr/>
          <p:nvPr/>
        </p:nvSpPr>
        <p:spPr>
          <a:xfrm>
            <a:off x="0" y="533400"/>
            <a:ext cx="9144000" cy="914400"/>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9464" name="TextBox 3"/>
          <p:cNvSpPr txBox="1">
            <a:spLocks noChangeArrowheads="1"/>
          </p:cNvSpPr>
          <p:nvPr/>
        </p:nvSpPr>
        <p:spPr bwMode="auto">
          <a:xfrm>
            <a:off x="685800" y="493713"/>
            <a:ext cx="3733800" cy="954087"/>
          </a:xfrm>
          <a:prstGeom prst="rect">
            <a:avLst/>
          </a:prstGeom>
          <a:noFill/>
          <a:ln w="9525">
            <a:noFill/>
            <a:miter lim="800000"/>
            <a:headEnd/>
            <a:tailEnd/>
          </a:ln>
        </p:spPr>
        <p:txBody>
          <a:bodyPr>
            <a:spAutoFit/>
          </a:bodyPr>
          <a:lstStyle/>
          <a:p>
            <a:pPr algn="ctr"/>
            <a:r>
              <a:rPr lang="en-US" altLang="en-US" sz="2800" dirty="0">
                <a:solidFill>
                  <a:srgbClr val="FFD72F"/>
                </a:solidFill>
              </a:rPr>
              <a:t>DePauw University  </a:t>
            </a:r>
            <a:r>
              <a:rPr lang="en-US" altLang="en-US" sz="2800" dirty="0" smtClean="0">
                <a:solidFill>
                  <a:srgbClr val="FFD72F"/>
                </a:solidFill>
              </a:rPr>
              <a:t>Greencastle</a:t>
            </a:r>
            <a:r>
              <a:rPr lang="en-US" altLang="en-US" sz="2800" dirty="0">
                <a:solidFill>
                  <a:srgbClr val="FFD72F"/>
                </a:solidFill>
              </a:rPr>
              <a:t>, IN</a:t>
            </a:r>
          </a:p>
        </p:txBody>
      </p:sp>
      <p:sp>
        <p:nvSpPr>
          <p:cNvPr id="19465"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 $1,200 </a:t>
            </a:r>
            <a:endParaRPr lang="en-US" altLang="en-US" sz="2000" dirty="0"/>
          </a:p>
        </p:txBody>
      </p:sp>
      <p:sp>
        <p:nvSpPr>
          <p:cNvPr id="19466"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$11,200 </a:t>
            </a:r>
            <a:endParaRPr lang="en-US" altLang="en-US" sz="2000" dirty="0"/>
          </a:p>
        </p:txBody>
      </p:sp>
      <p:pic>
        <p:nvPicPr>
          <p:cNvPr id="19467" name="Picture 2" descr="http://ts1.mm.bing.net/th?&amp;id=HN.608051817593048445&amp;w=300&amp;h=300&amp;c=0&amp;pid=1.9&amp;rs=0&amp;p=0&amp;url=http%3A%2F%2Fwww.itatennis.com%2FEvents%2FITANationalChampionships%2FD3WomenTeamIndoors.htm"/>
          <p:cNvPicPr>
            <a:picLocks noChangeAspect="1" noChangeArrowheads="1"/>
          </p:cNvPicPr>
          <p:nvPr/>
        </p:nvPicPr>
        <p:blipFill>
          <a:blip r:embed="rId2" cstate="print"/>
          <a:srcRect/>
          <a:stretch>
            <a:fillRect/>
          </a:stretch>
        </p:blipFill>
        <p:spPr bwMode="auto">
          <a:xfrm>
            <a:off x="5791200" y="228600"/>
            <a:ext cx="3189288" cy="2754313"/>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463550" y="455295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28,185</a:t>
            </a:r>
            <a:endParaRPr lang="en-US" altLang="en-US" sz="2000" dirty="0"/>
          </a:p>
        </p:txBody>
      </p:sp>
      <p:sp>
        <p:nvSpPr>
          <p:cNvPr id="20483" name="TextBox 9"/>
          <p:cNvSpPr txBox="1">
            <a:spLocks noChangeArrowheads="1"/>
          </p:cNvSpPr>
          <p:nvPr/>
        </p:nvSpPr>
        <p:spPr bwMode="auto">
          <a:xfrm>
            <a:off x="457200" y="2266950"/>
            <a:ext cx="4114800" cy="400050"/>
          </a:xfrm>
          <a:prstGeom prst="rect">
            <a:avLst/>
          </a:prstGeom>
          <a:noFill/>
          <a:ln w="9525">
            <a:noFill/>
            <a:miter lim="800000"/>
            <a:headEnd/>
            <a:tailEnd/>
          </a:ln>
        </p:spPr>
        <p:txBody>
          <a:bodyPr anchor="ctr">
            <a:spAutoFit/>
          </a:bodyPr>
          <a:lstStyle/>
          <a:p>
            <a:r>
              <a:rPr lang="en-US" altLang="en-US" sz="2000"/>
              <a:t>College Type: Private</a:t>
            </a:r>
          </a:p>
        </p:txBody>
      </p:sp>
      <p:sp>
        <p:nvSpPr>
          <p:cNvPr id="20484"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2075</a:t>
            </a:r>
            <a:endParaRPr lang="en-US" altLang="en-US" sz="2000" dirty="0"/>
          </a:p>
        </p:txBody>
      </p:sp>
      <p:sp>
        <p:nvSpPr>
          <p:cNvPr id="20485" name="TextBox 11"/>
          <p:cNvSpPr txBox="1">
            <a:spLocks noChangeArrowheads="1"/>
          </p:cNvSpPr>
          <p:nvPr/>
        </p:nvSpPr>
        <p:spPr bwMode="auto">
          <a:xfrm>
            <a:off x="4953000" y="4673600"/>
            <a:ext cx="3429000" cy="400050"/>
          </a:xfrm>
          <a:prstGeom prst="rect">
            <a:avLst/>
          </a:prstGeom>
          <a:noFill/>
          <a:ln w="9525">
            <a:noFill/>
            <a:miter lim="800000"/>
            <a:headEnd/>
            <a:tailEnd/>
          </a:ln>
        </p:spPr>
        <p:txBody>
          <a:bodyPr anchor="ctr">
            <a:spAutoFit/>
          </a:bodyPr>
          <a:lstStyle/>
          <a:p>
            <a:r>
              <a:rPr lang="en-US" altLang="en-US" sz="2000"/>
              <a:t>Highest Degree: Bachelors</a:t>
            </a:r>
          </a:p>
        </p:txBody>
      </p:sp>
      <p:sp>
        <p:nvSpPr>
          <p:cNvPr id="20486" name="TextBox 13"/>
          <p:cNvSpPr txBox="1">
            <a:spLocks noChangeArrowheads="1"/>
          </p:cNvSpPr>
          <p:nvPr/>
        </p:nvSpPr>
        <p:spPr bwMode="auto">
          <a:xfrm>
            <a:off x="4953000" y="3790950"/>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69%</a:t>
            </a:r>
            <a:endParaRPr lang="en-US" altLang="en-US" sz="2000" dirty="0"/>
          </a:p>
        </p:txBody>
      </p:sp>
      <p:sp>
        <p:nvSpPr>
          <p:cNvPr id="7" name="Rectangle 6"/>
          <p:cNvSpPr/>
          <p:nvPr/>
        </p:nvSpPr>
        <p:spPr>
          <a:xfrm>
            <a:off x="0" y="533400"/>
            <a:ext cx="9144000" cy="914400"/>
          </a:xfrm>
          <a:prstGeom prst="rect">
            <a:avLst/>
          </a:prstGeom>
          <a:solidFill>
            <a:srgbClr val="FFF907"/>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4" name="TextBox 3"/>
          <p:cNvSpPr txBox="1"/>
          <p:nvPr/>
        </p:nvSpPr>
        <p:spPr>
          <a:xfrm>
            <a:off x="647700" y="512763"/>
            <a:ext cx="3733800" cy="955675"/>
          </a:xfrm>
          <a:prstGeom prst="rect">
            <a:avLst/>
          </a:prstGeom>
          <a:noFill/>
        </p:spPr>
        <p:txBody>
          <a:bodyPr>
            <a:spAutoFit/>
          </a:bodyPr>
          <a:lstStyle/>
          <a:p>
            <a:pPr algn="ctr" fontAlgn="auto">
              <a:spcBef>
                <a:spcPts val="0"/>
              </a:spcBef>
              <a:spcAft>
                <a:spcPts val="0"/>
              </a:spcAft>
              <a:defRPr/>
            </a:pPr>
            <a:r>
              <a:rPr lang="en-US" sz="2800" dirty="0">
                <a:solidFill>
                  <a:srgbClr val="2B3CB7"/>
                </a:solidFill>
                <a:latin typeface="+mn-lt"/>
                <a:cs typeface="+mn-cs"/>
              </a:rPr>
              <a:t>Franklin College Franklin, IN</a:t>
            </a:r>
          </a:p>
        </p:txBody>
      </p:sp>
      <p:sp>
        <p:nvSpPr>
          <p:cNvPr id="20489"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 </a:t>
            </a:r>
            <a:r>
              <a:rPr lang="en-US" altLang="en-US" sz="2000" dirty="0"/>
              <a:t>$</a:t>
            </a:r>
            <a:r>
              <a:rPr lang="en-US" altLang="en-US" sz="2000" dirty="0" smtClean="0"/>
              <a:t>3,800</a:t>
            </a:r>
            <a:endParaRPr lang="en-US" altLang="en-US" sz="2000" dirty="0"/>
          </a:p>
        </p:txBody>
      </p:sp>
      <p:sp>
        <p:nvSpPr>
          <p:cNvPr id="20490"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$8,775</a:t>
            </a:r>
            <a:endParaRPr lang="en-US" altLang="en-US" sz="2000" dirty="0"/>
          </a:p>
        </p:txBody>
      </p:sp>
      <p:pic>
        <p:nvPicPr>
          <p:cNvPr id="20491" name="Picture 2"/>
          <p:cNvPicPr>
            <a:picLocks noChangeAspect="1" noChangeArrowheads="1"/>
          </p:cNvPicPr>
          <p:nvPr/>
        </p:nvPicPr>
        <p:blipFill>
          <a:blip r:embed="rId2" cstate="print"/>
          <a:srcRect/>
          <a:stretch>
            <a:fillRect/>
          </a:stretch>
        </p:blipFill>
        <p:spPr bwMode="auto">
          <a:xfrm>
            <a:off x="6400800" y="152400"/>
            <a:ext cx="2514600" cy="21082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457200" y="462915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37,750 </a:t>
            </a:r>
            <a:endParaRPr lang="en-US" altLang="en-US" sz="2000" dirty="0"/>
          </a:p>
        </p:txBody>
      </p:sp>
      <p:sp>
        <p:nvSpPr>
          <p:cNvPr id="21507" name="TextBox 9"/>
          <p:cNvSpPr txBox="1">
            <a:spLocks noChangeArrowheads="1"/>
          </p:cNvSpPr>
          <p:nvPr/>
        </p:nvSpPr>
        <p:spPr bwMode="auto">
          <a:xfrm>
            <a:off x="457200" y="2125732"/>
            <a:ext cx="3048000" cy="707886"/>
          </a:xfrm>
          <a:prstGeom prst="rect">
            <a:avLst/>
          </a:prstGeom>
          <a:noFill/>
          <a:ln w="9525">
            <a:noFill/>
            <a:miter lim="800000"/>
            <a:headEnd/>
            <a:tailEnd/>
          </a:ln>
        </p:spPr>
        <p:txBody>
          <a:bodyPr anchor="ctr">
            <a:spAutoFit/>
          </a:bodyPr>
          <a:lstStyle/>
          <a:p>
            <a:r>
              <a:rPr lang="en-US" altLang="en-US" sz="2000" dirty="0"/>
              <a:t>College Type: </a:t>
            </a:r>
            <a:r>
              <a:rPr lang="en-US" altLang="en-US" sz="2000" dirty="0" smtClean="0"/>
              <a:t>Private—all  male                                                                                                                                                                                                             </a:t>
            </a:r>
            <a:endParaRPr lang="en-US" altLang="en-US" sz="2000" dirty="0"/>
          </a:p>
        </p:txBody>
      </p:sp>
      <p:sp>
        <p:nvSpPr>
          <p:cNvPr id="21508"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926 </a:t>
            </a:r>
            <a:endParaRPr lang="en-US" altLang="en-US" sz="2000" dirty="0"/>
          </a:p>
        </p:txBody>
      </p:sp>
      <p:sp>
        <p:nvSpPr>
          <p:cNvPr id="21509" name="TextBox 11"/>
          <p:cNvSpPr txBox="1">
            <a:spLocks noChangeArrowheads="1"/>
          </p:cNvSpPr>
          <p:nvPr/>
        </p:nvSpPr>
        <p:spPr bwMode="auto">
          <a:xfrm>
            <a:off x="4967288" y="4640263"/>
            <a:ext cx="3733800" cy="400050"/>
          </a:xfrm>
          <a:prstGeom prst="rect">
            <a:avLst/>
          </a:prstGeom>
          <a:noFill/>
          <a:ln w="9525">
            <a:noFill/>
            <a:miter lim="800000"/>
            <a:headEnd/>
            <a:tailEnd/>
          </a:ln>
        </p:spPr>
        <p:txBody>
          <a:bodyPr anchor="ctr">
            <a:spAutoFit/>
          </a:bodyPr>
          <a:lstStyle/>
          <a:p>
            <a:r>
              <a:rPr lang="en-US" altLang="en-US" sz="2000"/>
              <a:t>Highest Degree: Bachelor    </a:t>
            </a:r>
          </a:p>
        </p:txBody>
      </p:sp>
      <p:sp>
        <p:nvSpPr>
          <p:cNvPr id="21510" name="TextBox 13"/>
          <p:cNvSpPr txBox="1">
            <a:spLocks noChangeArrowheads="1"/>
          </p:cNvSpPr>
          <p:nvPr/>
        </p:nvSpPr>
        <p:spPr bwMode="auto">
          <a:xfrm>
            <a:off x="4967288" y="3790950"/>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70% </a:t>
            </a:r>
            <a:endParaRPr lang="en-US" altLang="en-US" sz="2000" dirty="0"/>
          </a:p>
        </p:txBody>
      </p:sp>
      <p:sp>
        <p:nvSpPr>
          <p:cNvPr id="21511"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 $1,500</a:t>
            </a:r>
            <a:endParaRPr lang="en-US" altLang="en-US" sz="2000" dirty="0"/>
          </a:p>
        </p:txBody>
      </p:sp>
      <p:sp>
        <p:nvSpPr>
          <p:cNvPr id="21512"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$9,130 </a:t>
            </a:r>
            <a:endParaRPr lang="en-US" altLang="en-US" sz="2000" dirty="0"/>
          </a:p>
        </p:txBody>
      </p:sp>
      <p:sp>
        <p:nvSpPr>
          <p:cNvPr id="7" name="Rectangle 6"/>
          <p:cNvSpPr/>
          <p:nvPr/>
        </p:nvSpPr>
        <p:spPr>
          <a:xfrm>
            <a:off x="0" y="563563"/>
            <a:ext cx="9144000" cy="914400"/>
          </a:xfrm>
          <a:prstGeom prst="rect">
            <a:avLst/>
          </a:prstGeom>
          <a:solidFill>
            <a:srgbClr val="BA122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pic>
        <p:nvPicPr>
          <p:cNvPr id="21514" name="Picture 4"/>
          <p:cNvPicPr>
            <a:picLocks noChangeAspect="1" noChangeArrowheads="1"/>
          </p:cNvPicPr>
          <p:nvPr/>
        </p:nvPicPr>
        <p:blipFill>
          <a:blip r:embed="rId2" cstate="print"/>
          <a:srcRect/>
          <a:stretch>
            <a:fillRect/>
          </a:stretch>
        </p:blipFill>
        <p:spPr bwMode="auto">
          <a:xfrm>
            <a:off x="6172200" y="215900"/>
            <a:ext cx="2673350" cy="2241550"/>
          </a:xfrm>
          <a:prstGeom prst="rect">
            <a:avLst/>
          </a:prstGeom>
          <a:noFill/>
          <a:ln w="9525">
            <a:noFill/>
            <a:miter lim="800000"/>
            <a:headEnd/>
            <a:tailEnd/>
          </a:ln>
        </p:spPr>
      </p:pic>
      <p:sp>
        <p:nvSpPr>
          <p:cNvPr id="21515" name="TextBox 3"/>
          <p:cNvSpPr txBox="1">
            <a:spLocks noChangeArrowheads="1"/>
          </p:cNvSpPr>
          <p:nvPr/>
        </p:nvSpPr>
        <p:spPr bwMode="auto">
          <a:xfrm>
            <a:off x="650875" y="563563"/>
            <a:ext cx="4454525" cy="954087"/>
          </a:xfrm>
          <a:prstGeom prst="rect">
            <a:avLst/>
          </a:prstGeom>
          <a:noFill/>
          <a:ln w="9525">
            <a:noFill/>
            <a:miter lim="800000"/>
            <a:headEnd/>
            <a:tailEnd/>
          </a:ln>
        </p:spPr>
        <p:txBody>
          <a:bodyPr>
            <a:spAutoFit/>
          </a:bodyPr>
          <a:lstStyle/>
          <a:p>
            <a:pPr algn="ctr"/>
            <a:r>
              <a:rPr lang="en-US" altLang="en-US" sz="2800"/>
              <a:t>Wabash College Crawfordsville, IN</a:t>
            </a:r>
          </a:p>
        </p:txBody>
      </p:sp>
    </p:spTree>
  </p:cSld>
  <p:clrMapOvr>
    <a:masterClrMapping/>
  </p:clrMapOvr>
  <p:transition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5"/>
          <p:cNvSpPr txBox="1">
            <a:spLocks noChangeArrowheads="1"/>
          </p:cNvSpPr>
          <p:nvPr/>
        </p:nvSpPr>
        <p:spPr bwMode="auto">
          <a:xfrm>
            <a:off x="490538" y="462915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43,683 </a:t>
            </a:r>
            <a:endParaRPr lang="en-US" altLang="en-US" sz="2000" dirty="0"/>
          </a:p>
        </p:txBody>
      </p:sp>
      <p:sp>
        <p:nvSpPr>
          <p:cNvPr id="22531"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dirty="0"/>
              <a:t>College Type: Private </a:t>
            </a:r>
          </a:p>
        </p:txBody>
      </p:sp>
      <p:sp>
        <p:nvSpPr>
          <p:cNvPr id="22532"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2,388</a:t>
            </a:r>
            <a:endParaRPr lang="en-US" altLang="en-US" sz="2000" dirty="0"/>
          </a:p>
        </p:txBody>
      </p:sp>
      <p:sp>
        <p:nvSpPr>
          <p:cNvPr id="22533" name="TextBox 11"/>
          <p:cNvSpPr txBox="1">
            <a:spLocks noChangeArrowheads="1"/>
          </p:cNvSpPr>
          <p:nvPr/>
        </p:nvSpPr>
        <p:spPr bwMode="auto">
          <a:xfrm>
            <a:off x="4953000" y="4629150"/>
            <a:ext cx="3054350" cy="400050"/>
          </a:xfrm>
          <a:prstGeom prst="rect">
            <a:avLst/>
          </a:prstGeom>
          <a:noFill/>
          <a:ln w="9525">
            <a:noFill/>
            <a:miter lim="800000"/>
            <a:headEnd/>
            <a:tailEnd/>
          </a:ln>
        </p:spPr>
        <p:txBody>
          <a:bodyPr anchor="ctr">
            <a:spAutoFit/>
          </a:bodyPr>
          <a:lstStyle/>
          <a:p>
            <a:r>
              <a:rPr lang="en-US" altLang="en-US" sz="2000"/>
              <a:t>Highest Degree: Masters </a:t>
            </a:r>
          </a:p>
        </p:txBody>
      </p:sp>
      <p:sp>
        <p:nvSpPr>
          <p:cNvPr id="22534" name="TextBox 13"/>
          <p:cNvSpPr txBox="1">
            <a:spLocks noChangeArrowheads="1"/>
          </p:cNvSpPr>
          <p:nvPr/>
        </p:nvSpPr>
        <p:spPr bwMode="auto">
          <a:xfrm>
            <a:off x="4953000" y="3790950"/>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59% </a:t>
            </a:r>
            <a:endParaRPr lang="en-US" altLang="en-US" sz="2000" dirty="0"/>
          </a:p>
        </p:txBody>
      </p:sp>
      <p:sp>
        <p:nvSpPr>
          <p:cNvPr id="7" name="Rectangle 6"/>
          <p:cNvSpPr/>
          <p:nvPr/>
        </p:nvSpPr>
        <p:spPr>
          <a:xfrm>
            <a:off x="0" y="533400"/>
            <a:ext cx="9144000" cy="914400"/>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ln>
                <a:solidFill>
                  <a:schemeClr val="bg2"/>
                </a:solidFill>
              </a:ln>
              <a:solidFill>
                <a:schemeClr val="bg2"/>
              </a:solidFill>
            </a:endParaRPr>
          </a:p>
        </p:txBody>
      </p:sp>
      <p:sp>
        <p:nvSpPr>
          <p:cNvPr id="4" name="TextBox 3"/>
          <p:cNvSpPr txBox="1"/>
          <p:nvPr/>
        </p:nvSpPr>
        <p:spPr>
          <a:xfrm>
            <a:off x="685800" y="493693"/>
            <a:ext cx="6781800" cy="954107"/>
          </a:xfrm>
          <a:prstGeom prst="rect">
            <a:avLst/>
          </a:prstGeom>
          <a:noFill/>
          <a:ln>
            <a:noFill/>
          </a:ln>
        </p:spPr>
        <p:txBody>
          <a:bodyPr>
            <a:spAutoFit/>
          </a:bodyPr>
          <a:lstStyle/>
          <a:p>
            <a:pPr algn="ctr" fontAlgn="auto">
              <a:spcBef>
                <a:spcPts val="0"/>
              </a:spcBef>
              <a:spcAft>
                <a:spcPts val="0"/>
              </a:spcAft>
              <a:defRPr/>
            </a:pPr>
            <a:r>
              <a:rPr lang="en-US" sz="2800" dirty="0">
                <a:ln w="18415" cmpd="sng">
                  <a:solidFill>
                    <a:schemeClr val="bg2"/>
                  </a:solidFill>
                  <a:prstDash val="solid"/>
                </a:ln>
                <a:solidFill>
                  <a:schemeClr val="bg1"/>
                </a:solidFill>
                <a:latin typeface="+mn-lt"/>
                <a:cs typeface="+mn-cs"/>
              </a:rPr>
              <a:t>Rose–Hulman</a:t>
            </a:r>
            <a:r>
              <a:rPr lang="en-US" sz="2800" dirty="0">
                <a:ln>
                  <a:solidFill>
                    <a:schemeClr val="tx1"/>
                  </a:solidFill>
                </a:ln>
                <a:solidFill>
                  <a:schemeClr val="bg1"/>
                </a:solidFill>
                <a:latin typeface="+mn-lt"/>
                <a:cs typeface="+mn-cs"/>
              </a:rPr>
              <a:t> </a:t>
            </a:r>
            <a:r>
              <a:rPr lang="en-US" sz="2800" dirty="0">
                <a:ln>
                  <a:solidFill>
                    <a:schemeClr val="bg2"/>
                  </a:solidFill>
                </a:ln>
                <a:solidFill>
                  <a:schemeClr val="bg1"/>
                </a:solidFill>
                <a:latin typeface="+mn-lt"/>
                <a:cs typeface="+mn-cs"/>
              </a:rPr>
              <a:t>Institute of Technology</a:t>
            </a:r>
          </a:p>
          <a:p>
            <a:pPr algn="ctr" fontAlgn="auto">
              <a:spcBef>
                <a:spcPts val="0"/>
              </a:spcBef>
              <a:spcAft>
                <a:spcPts val="0"/>
              </a:spcAft>
              <a:defRPr/>
            </a:pPr>
            <a:r>
              <a:rPr lang="en-US" sz="2800" dirty="0">
                <a:ln>
                  <a:solidFill>
                    <a:schemeClr val="bg2"/>
                  </a:solidFill>
                </a:ln>
                <a:solidFill>
                  <a:schemeClr val="bg1"/>
                </a:solidFill>
                <a:latin typeface="+mn-lt"/>
                <a:cs typeface="+mn-cs"/>
              </a:rPr>
              <a:t>Terre Haute, IN</a:t>
            </a:r>
          </a:p>
        </p:txBody>
      </p:sp>
      <p:sp>
        <p:nvSpPr>
          <p:cNvPr id="22537" name="TextBox 20"/>
          <p:cNvSpPr txBox="1">
            <a:spLocks noChangeArrowheads="1"/>
          </p:cNvSpPr>
          <p:nvPr/>
        </p:nvSpPr>
        <p:spPr bwMode="auto">
          <a:xfrm>
            <a:off x="463550" y="3867150"/>
            <a:ext cx="2895600" cy="400050"/>
          </a:xfrm>
          <a:prstGeom prst="rect">
            <a:avLst/>
          </a:prstGeom>
          <a:noFill/>
          <a:ln w="9525">
            <a:noFill/>
            <a:miter lim="800000"/>
            <a:headEnd/>
            <a:tailEnd/>
          </a:ln>
        </p:spPr>
        <p:txBody>
          <a:bodyPr>
            <a:spAutoFit/>
          </a:bodyPr>
          <a:lstStyle/>
          <a:p>
            <a:r>
              <a:rPr lang="en-US" altLang="en-US" sz="2000" dirty="0" smtClean="0"/>
              <a:t>Other : $1,500 </a:t>
            </a:r>
            <a:endParaRPr lang="en-US" altLang="en-US" sz="2000" dirty="0"/>
          </a:p>
        </p:txBody>
      </p:sp>
      <p:sp>
        <p:nvSpPr>
          <p:cNvPr id="22538"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a:t>
            </a:r>
            <a:r>
              <a:rPr lang="en-US" altLang="en-US" sz="2000" dirty="0" smtClean="0"/>
              <a:t>: $12,057 </a:t>
            </a:r>
            <a:endParaRPr lang="en-US" altLang="en-US" sz="2000" dirty="0"/>
          </a:p>
        </p:txBody>
      </p:sp>
      <p:pic>
        <p:nvPicPr>
          <p:cNvPr id="2" name="Picture 1"/>
          <p:cNvPicPr>
            <a:picLocks noChangeAspect="1"/>
          </p:cNvPicPr>
          <p:nvPr/>
        </p:nvPicPr>
        <p:blipFill>
          <a:blip r:embed="rId2" cstate="print"/>
          <a:stretch>
            <a:fillRect/>
          </a:stretch>
        </p:blipFill>
        <p:spPr>
          <a:xfrm>
            <a:off x="7086600" y="450850"/>
            <a:ext cx="1876425"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457200" y="4598988"/>
            <a:ext cx="2895600" cy="400050"/>
          </a:xfrm>
          <a:prstGeom prst="rect">
            <a:avLst/>
          </a:prstGeom>
          <a:noFill/>
          <a:ln w="9525">
            <a:noFill/>
            <a:miter lim="800000"/>
            <a:headEnd/>
            <a:tailEnd/>
          </a:ln>
        </p:spPr>
        <p:txBody>
          <a:bodyPr anchor="ctr">
            <a:spAutoFit/>
          </a:bodyPr>
          <a:lstStyle/>
          <a:p>
            <a:r>
              <a:rPr lang="en-US" altLang="en-US" sz="2000"/>
              <a:t>Tuition: $24,102  </a:t>
            </a:r>
          </a:p>
        </p:txBody>
      </p:sp>
      <p:sp>
        <p:nvSpPr>
          <p:cNvPr id="23555"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a:t>
            </a:r>
          </a:p>
        </p:txBody>
      </p:sp>
      <p:sp>
        <p:nvSpPr>
          <p:cNvPr id="23556"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14,943  </a:t>
            </a:r>
            <a:endParaRPr lang="en-US" altLang="en-US" sz="2000" dirty="0"/>
          </a:p>
        </p:txBody>
      </p:sp>
      <p:sp>
        <p:nvSpPr>
          <p:cNvPr id="23557" name="TextBox 11"/>
          <p:cNvSpPr txBox="1">
            <a:spLocks noChangeArrowheads="1"/>
          </p:cNvSpPr>
          <p:nvPr/>
        </p:nvSpPr>
        <p:spPr bwMode="auto">
          <a:xfrm>
            <a:off x="4953000" y="4598988"/>
            <a:ext cx="3581400" cy="400050"/>
          </a:xfrm>
          <a:prstGeom prst="rect">
            <a:avLst/>
          </a:prstGeom>
          <a:noFill/>
          <a:ln w="9525">
            <a:noFill/>
            <a:miter lim="800000"/>
            <a:headEnd/>
            <a:tailEnd/>
          </a:ln>
        </p:spPr>
        <p:txBody>
          <a:bodyPr anchor="ctr">
            <a:spAutoFit/>
          </a:bodyPr>
          <a:lstStyle/>
          <a:p>
            <a:r>
              <a:rPr lang="en-US" altLang="en-US" sz="2000"/>
              <a:t>Highest Degree: Doctorate </a:t>
            </a:r>
          </a:p>
        </p:txBody>
      </p:sp>
      <p:sp>
        <p:nvSpPr>
          <p:cNvPr id="23558" name="TextBox 13"/>
          <p:cNvSpPr txBox="1">
            <a:spLocks noChangeArrowheads="1"/>
          </p:cNvSpPr>
          <p:nvPr/>
        </p:nvSpPr>
        <p:spPr bwMode="auto">
          <a:xfrm>
            <a:off x="4953000" y="3790950"/>
            <a:ext cx="34290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95%  </a:t>
            </a:r>
            <a:endParaRPr lang="en-US" altLang="en-US" sz="2000" dirty="0"/>
          </a:p>
        </p:txBody>
      </p:sp>
      <p:sp>
        <p:nvSpPr>
          <p:cNvPr id="7" name="Rectangle 6"/>
          <p:cNvSpPr/>
          <p:nvPr/>
        </p:nvSpPr>
        <p:spPr>
          <a:xfrm>
            <a:off x="0" y="533400"/>
            <a:ext cx="9144000" cy="914400"/>
          </a:xfrm>
          <a:prstGeom prst="rect">
            <a:avLst/>
          </a:prstGeom>
          <a:solidFill>
            <a:srgbClr val="6B252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3560" name="TextBox 3"/>
          <p:cNvSpPr txBox="1">
            <a:spLocks noChangeArrowheads="1"/>
          </p:cNvSpPr>
          <p:nvPr/>
        </p:nvSpPr>
        <p:spPr bwMode="auto">
          <a:xfrm>
            <a:off x="685800" y="533400"/>
            <a:ext cx="4737100" cy="954088"/>
          </a:xfrm>
          <a:prstGeom prst="rect">
            <a:avLst/>
          </a:prstGeom>
          <a:noFill/>
          <a:ln w="9525">
            <a:noFill/>
            <a:miter lim="800000"/>
            <a:headEnd/>
            <a:tailEnd/>
          </a:ln>
        </p:spPr>
        <p:txBody>
          <a:bodyPr>
            <a:spAutoFit/>
          </a:bodyPr>
          <a:lstStyle/>
          <a:p>
            <a:pPr algn="ctr"/>
            <a:r>
              <a:rPr lang="en-US" altLang="en-US" sz="2800"/>
              <a:t>Indiana Wesleyan </a:t>
            </a:r>
          </a:p>
          <a:p>
            <a:pPr algn="ctr"/>
            <a:r>
              <a:rPr lang="en-US" altLang="en-US" sz="2800"/>
              <a:t>Marion, IN</a:t>
            </a:r>
          </a:p>
        </p:txBody>
      </p:sp>
      <p:sp>
        <p:nvSpPr>
          <p:cNvPr id="23561"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  $2,040</a:t>
            </a:r>
            <a:endParaRPr lang="en-US" altLang="en-US" sz="2000" dirty="0"/>
          </a:p>
        </p:txBody>
      </p:sp>
      <p:sp>
        <p:nvSpPr>
          <p:cNvPr id="23562"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$7,712  </a:t>
            </a:r>
            <a:endParaRPr lang="en-US" altLang="en-US" sz="2000" dirty="0"/>
          </a:p>
        </p:txBody>
      </p:sp>
      <p:pic>
        <p:nvPicPr>
          <p:cNvPr id="23563" name="Picture 2"/>
          <p:cNvPicPr>
            <a:picLocks noChangeAspect="1" noChangeArrowheads="1"/>
          </p:cNvPicPr>
          <p:nvPr/>
        </p:nvPicPr>
        <p:blipFill>
          <a:blip r:embed="rId2" cstate="print"/>
          <a:srcRect/>
          <a:stretch>
            <a:fillRect/>
          </a:stretch>
        </p:blipFill>
        <p:spPr bwMode="auto">
          <a:xfrm>
            <a:off x="6026150" y="301625"/>
            <a:ext cx="2838450" cy="21621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5"/>
          <p:cNvSpPr txBox="1">
            <a:spLocks noChangeArrowheads="1"/>
          </p:cNvSpPr>
          <p:nvPr/>
        </p:nvSpPr>
        <p:spPr bwMode="auto">
          <a:xfrm>
            <a:off x="463550" y="463550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33,023 </a:t>
            </a:r>
            <a:endParaRPr lang="en-US" altLang="en-US" sz="2000" dirty="0"/>
          </a:p>
        </p:txBody>
      </p:sp>
      <p:sp>
        <p:nvSpPr>
          <p:cNvPr id="24579" name="TextBox 9"/>
          <p:cNvSpPr txBox="1">
            <a:spLocks noChangeArrowheads="1"/>
          </p:cNvSpPr>
          <p:nvPr/>
        </p:nvSpPr>
        <p:spPr bwMode="auto">
          <a:xfrm>
            <a:off x="457200" y="2266950"/>
            <a:ext cx="41148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24580" name="TextBox 10"/>
          <p:cNvSpPr txBox="1">
            <a:spLocks noChangeArrowheads="1"/>
          </p:cNvSpPr>
          <p:nvPr/>
        </p:nvSpPr>
        <p:spPr bwMode="auto">
          <a:xfrm>
            <a:off x="4953000" y="5410200"/>
            <a:ext cx="32004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1,145 </a:t>
            </a:r>
            <a:endParaRPr lang="en-US" altLang="en-US" sz="2000" dirty="0"/>
          </a:p>
        </p:txBody>
      </p:sp>
      <p:sp>
        <p:nvSpPr>
          <p:cNvPr id="24581" name="TextBox 11"/>
          <p:cNvSpPr txBox="1">
            <a:spLocks noChangeArrowheads="1"/>
          </p:cNvSpPr>
          <p:nvPr/>
        </p:nvSpPr>
        <p:spPr bwMode="auto">
          <a:xfrm>
            <a:off x="4953000" y="4611688"/>
            <a:ext cx="3505200" cy="401637"/>
          </a:xfrm>
          <a:prstGeom prst="rect">
            <a:avLst/>
          </a:prstGeom>
          <a:noFill/>
          <a:ln w="9525">
            <a:noFill/>
            <a:miter lim="800000"/>
            <a:headEnd/>
            <a:tailEnd/>
          </a:ln>
        </p:spPr>
        <p:txBody>
          <a:bodyPr anchor="ctr">
            <a:spAutoFit/>
          </a:bodyPr>
          <a:lstStyle/>
          <a:p>
            <a:r>
              <a:rPr lang="en-US" altLang="en-US" sz="2000"/>
              <a:t>Highest Degree: Bachelor </a:t>
            </a:r>
          </a:p>
        </p:txBody>
      </p:sp>
      <p:sp>
        <p:nvSpPr>
          <p:cNvPr id="24582" name="TextBox 13"/>
          <p:cNvSpPr txBox="1">
            <a:spLocks noChangeArrowheads="1"/>
          </p:cNvSpPr>
          <p:nvPr/>
        </p:nvSpPr>
        <p:spPr bwMode="auto">
          <a:xfrm>
            <a:off x="4953000" y="3790950"/>
            <a:ext cx="2895600" cy="400050"/>
          </a:xfrm>
          <a:prstGeom prst="rect">
            <a:avLst/>
          </a:prstGeom>
          <a:noFill/>
          <a:ln w="9525">
            <a:noFill/>
            <a:miter lim="800000"/>
            <a:headEnd/>
            <a:tailEnd/>
          </a:ln>
        </p:spPr>
        <p:txBody>
          <a:bodyPr anchor="ctr">
            <a:spAutoFit/>
          </a:bodyPr>
          <a:lstStyle/>
          <a:p>
            <a:r>
              <a:rPr lang="en-US" altLang="en-US" sz="2000"/>
              <a:t>Acceptance Rate: 64% </a:t>
            </a:r>
          </a:p>
        </p:txBody>
      </p:sp>
      <p:sp>
        <p:nvSpPr>
          <p:cNvPr id="7" name="Rectangle 6"/>
          <p:cNvSpPr/>
          <p:nvPr/>
        </p:nvSpPr>
        <p:spPr>
          <a:xfrm>
            <a:off x="0" y="533400"/>
            <a:ext cx="9144000" cy="914400"/>
          </a:xfrm>
          <a:prstGeom prst="rect">
            <a:avLst/>
          </a:prstGeom>
          <a:solidFill>
            <a:srgbClr val="CE1443"/>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4584" name="TextBox 3"/>
          <p:cNvSpPr txBox="1">
            <a:spLocks noChangeArrowheads="1"/>
          </p:cNvSpPr>
          <p:nvPr/>
        </p:nvSpPr>
        <p:spPr bwMode="auto">
          <a:xfrm>
            <a:off x="712788" y="512763"/>
            <a:ext cx="3733800" cy="955675"/>
          </a:xfrm>
          <a:prstGeom prst="rect">
            <a:avLst/>
          </a:prstGeom>
          <a:noFill/>
          <a:ln w="9525">
            <a:noFill/>
            <a:miter lim="800000"/>
            <a:headEnd/>
            <a:tailEnd/>
          </a:ln>
        </p:spPr>
        <p:txBody>
          <a:bodyPr>
            <a:spAutoFit/>
          </a:bodyPr>
          <a:lstStyle/>
          <a:p>
            <a:pPr algn="ctr"/>
            <a:r>
              <a:rPr lang="en-US" altLang="en-US" sz="2800"/>
              <a:t>Hanover College</a:t>
            </a:r>
          </a:p>
          <a:p>
            <a:pPr algn="ctr"/>
            <a:r>
              <a:rPr lang="en-US" altLang="en-US" sz="2800"/>
              <a:t>Hanover, IN</a:t>
            </a:r>
          </a:p>
        </p:txBody>
      </p:sp>
      <p:sp>
        <p:nvSpPr>
          <p:cNvPr id="24585" name="TextBox 20"/>
          <p:cNvSpPr txBox="1">
            <a:spLocks noChangeArrowheads="1"/>
          </p:cNvSpPr>
          <p:nvPr/>
        </p:nvSpPr>
        <p:spPr bwMode="auto">
          <a:xfrm>
            <a:off x="463550" y="3790950"/>
            <a:ext cx="4108450" cy="400050"/>
          </a:xfrm>
          <a:prstGeom prst="rect">
            <a:avLst/>
          </a:prstGeom>
          <a:noFill/>
          <a:ln w="9525">
            <a:noFill/>
            <a:miter lim="800000"/>
            <a:headEnd/>
            <a:tailEnd/>
          </a:ln>
        </p:spPr>
        <p:txBody>
          <a:bodyPr>
            <a:spAutoFit/>
          </a:bodyPr>
          <a:lstStyle/>
          <a:p>
            <a:r>
              <a:rPr lang="en-US" altLang="en-US" sz="2000" dirty="0" smtClean="0"/>
              <a:t>Other : $1,500 </a:t>
            </a:r>
            <a:endParaRPr lang="en-US" altLang="en-US" sz="2000" dirty="0"/>
          </a:p>
        </p:txBody>
      </p:sp>
      <p:sp>
        <p:nvSpPr>
          <p:cNvPr id="24586"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$10,050 </a:t>
            </a:r>
            <a:endParaRPr lang="en-US" altLang="en-US" sz="2000" dirty="0"/>
          </a:p>
        </p:txBody>
      </p:sp>
      <p:pic>
        <p:nvPicPr>
          <p:cNvPr id="24587" name="Picture 2"/>
          <p:cNvPicPr>
            <a:picLocks noChangeAspect="1" noChangeArrowheads="1"/>
          </p:cNvPicPr>
          <p:nvPr/>
        </p:nvPicPr>
        <p:blipFill>
          <a:blip r:embed="rId2" cstate="print"/>
          <a:srcRect/>
          <a:stretch>
            <a:fillRect/>
          </a:stretch>
        </p:blipFill>
        <p:spPr bwMode="auto">
          <a:xfrm>
            <a:off x="5297488" y="200025"/>
            <a:ext cx="3694112" cy="23145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5"/>
          <p:cNvSpPr txBox="1">
            <a:spLocks noChangeArrowheads="1"/>
          </p:cNvSpPr>
          <p:nvPr/>
        </p:nvSpPr>
        <p:spPr bwMode="auto">
          <a:xfrm>
            <a:off x="541338" y="4638675"/>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29,538</a:t>
            </a:r>
            <a:endParaRPr lang="en-US" altLang="en-US" sz="2000" dirty="0"/>
          </a:p>
        </p:txBody>
      </p:sp>
      <p:sp>
        <p:nvSpPr>
          <p:cNvPr id="25603" name="TextBox 9"/>
          <p:cNvSpPr txBox="1">
            <a:spLocks noChangeArrowheads="1"/>
          </p:cNvSpPr>
          <p:nvPr/>
        </p:nvSpPr>
        <p:spPr bwMode="auto">
          <a:xfrm>
            <a:off x="500063" y="2295525"/>
            <a:ext cx="2895600" cy="400050"/>
          </a:xfrm>
          <a:prstGeom prst="rect">
            <a:avLst/>
          </a:prstGeom>
          <a:noFill/>
          <a:ln w="9525">
            <a:noFill/>
            <a:miter lim="800000"/>
            <a:headEnd/>
            <a:tailEnd/>
          </a:ln>
        </p:spPr>
        <p:txBody>
          <a:bodyPr anchor="ctr">
            <a:spAutoFit/>
          </a:bodyPr>
          <a:lstStyle/>
          <a:p>
            <a:r>
              <a:rPr lang="en-US" altLang="en-US" sz="2000"/>
              <a:t>College Type: Private</a:t>
            </a:r>
          </a:p>
        </p:txBody>
      </p:sp>
      <p:sp>
        <p:nvSpPr>
          <p:cNvPr id="25604"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2,146</a:t>
            </a:r>
            <a:endParaRPr lang="en-US" altLang="en-US" sz="2000" dirty="0"/>
          </a:p>
        </p:txBody>
      </p:sp>
      <p:sp>
        <p:nvSpPr>
          <p:cNvPr id="25605" name="TextBox 11"/>
          <p:cNvSpPr txBox="1">
            <a:spLocks noChangeArrowheads="1"/>
          </p:cNvSpPr>
          <p:nvPr/>
        </p:nvSpPr>
        <p:spPr bwMode="auto">
          <a:xfrm>
            <a:off x="4953000" y="4667250"/>
            <a:ext cx="3532188" cy="400050"/>
          </a:xfrm>
          <a:prstGeom prst="rect">
            <a:avLst/>
          </a:prstGeom>
          <a:noFill/>
          <a:ln w="9525">
            <a:noFill/>
            <a:miter lim="800000"/>
            <a:headEnd/>
            <a:tailEnd/>
          </a:ln>
        </p:spPr>
        <p:txBody>
          <a:bodyPr anchor="ctr">
            <a:spAutoFit/>
          </a:bodyPr>
          <a:lstStyle/>
          <a:p>
            <a:r>
              <a:rPr lang="en-US" altLang="en-US" sz="2000"/>
              <a:t>Highest Degree: Masters</a:t>
            </a:r>
          </a:p>
        </p:txBody>
      </p:sp>
      <p:sp>
        <p:nvSpPr>
          <p:cNvPr id="25606" name="TextBox 13"/>
          <p:cNvSpPr txBox="1">
            <a:spLocks noChangeArrowheads="1"/>
          </p:cNvSpPr>
          <p:nvPr/>
        </p:nvSpPr>
        <p:spPr bwMode="auto">
          <a:xfrm>
            <a:off x="4953000" y="3802063"/>
            <a:ext cx="2895600" cy="400050"/>
          </a:xfrm>
          <a:prstGeom prst="rect">
            <a:avLst/>
          </a:prstGeom>
          <a:noFill/>
          <a:ln w="9525">
            <a:noFill/>
            <a:miter lim="800000"/>
            <a:headEnd/>
            <a:tailEnd/>
          </a:ln>
        </p:spPr>
        <p:txBody>
          <a:bodyPr anchor="ctr">
            <a:spAutoFit/>
          </a:bodyPr>
          <a:lstStyle/>
          <a:p>
            <a:r>
              <a:rPr lang="en-US" altLang="en-US" sz="2000"/>
              <a:t>Acceptance Rate: 88% </a:t>
            </a:r>
          </a:p>
        </p:txBody>
      </p:sp>
      <p:sp>
        <p:nvSpPr>
          <p:cNvPr id="7" name="Rectangle 6"/>
          <p:cNvSpPr/>
          <p:nvPr/>
        </p:nvSpPr>
        <p:spPr>
          <a:xfrm>
            <a:off x="0" y="533400"/>
            <a:ext cx="9144000" cy="914400"/>
          </a:xfrm>
          <a:prstGeom prst="rect">
            <a:avLst/>
          </a:prstGeom>
          <a:solidFill>
            <a:srgbClr val="523053"/>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25608" name="TextBox 3"/>
          <p:cNvSpPr txBox="1">
            <a:spLocks noChangeArrowheads="1"/>
          </p:cNvSpPr>
          <p:nvPr/>
        </p:nvSpPr>
        <p:spPr bwMode="auto">
          <a:xfrm>
            <a:off x="685800" y="493713"/>
            <a:ext cx="3733800" cy="954087"/>
          </a:xfrm>
          <a:prstGeom prst="rect">
            <a:avLst/>
          </a:prstGeom>
          <a:noFill/>
          <a:ln w="9525">
            <a:noFill/>
            <a:miter lim="800000"/>
            <a:headEnd/>
            <a:tailEnd/>
          </a:ln>
        </p:spPr>
        <p:txBody>
          <a:bodyPr>
            <a:spAutoFit/>
          </a:bodyPr>
          <a:lstStyle/>
          <a:p>
            <a:pPr algn="ctr"/>
            <a:r>
              <a:rPr lang="en-US" altLang="en-US" sz="2800"/>
              <a:t>Taylor University</a:t>
            </a:r>
          </a:p>
          <a:p>
            <a:pPr algn="ctr"/>
            <a:r>
              <a:rPr lang="en-US" altLang="en-US" sz="2800"/>
              <a:t>Upland, IN</a:t>
            </a:r>
          </a:p>
        </p:txBody>
      </p:sp>
      <p:sp>
        <p:nvSpPr>
          <p:cNvPr id="25609" name="TextBox 20"/>
          <p:cNvSpPr txBox="1">
            <a:spLocks noChangeArrowheads="1"/>
          </p:cNvSpPr>
          <p:nvPr/>
        </p:nvSpPr>
        <p:spPr bwMode="auto">
          <a:xfrm>
            <a:off x="531813" y="3787775"/>
            <a:ext cx="2895600" cy="400050"/>
          </a:xfrm>
          <a:prstGeom prst="rect">
            <a:avLst/>
          </a:prstGeom>
          <a:noFill/>
          <a:ln w="9525">
            <a:noFill/>
            <a:miter lim="800000"/>
            <a:headEnd/>
            <a:tailEnd/>
          </a:ln>
        </p:spPr>
        <p:txBody>
          <a:bodyPr>
            <a:spAutoFit/>
          </a:bodyPr>
          <a:lstStyle/>
          <a:p>
            <a:r>
              <a:rPr lang="en-US" altLang="en-US" sz="2000" dirty="0" smtClean="0"/>
              <a:t>Other : $2,000</a:t>
            </a:r>
            <a:endParaRPr lang="en-US" altLang="en-US" sz="2000" dirty="0"/>
          </a:p>
        </p:txBody>
      </p:sp>
      <p:sp>
        <p:nvSpPr>
          <p:cNvPr id="25610" name="TextBox 21"/>
          <p:cNvSpPr txBox="1">
            <a:spLocks noChangeArrowheads="1"/>
          </p:cNvSpPr>
          <p:nvPr/>
        </p:nvSpPr>
        <p:spPr bwMode="auto">
          <a:xfrm>
            <a:off x="500063" y="3038475"/>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$8,283</a:t>
            </a:r>
            <a:endParaRPr lang="en-US" altLang="en-US" sz="2000" dirty="0"/>
          </a:p>
        </p:txBody>
      </p:sp>
      <p:pic>
        <p:nvPicPr>
          <p:cNvPr id="25611" name="Picture 2"/>
          <p:cNvPicPr>
            <a:picLocks noChangeAspect="1" noChangeArrowheads="1"/>
          </p:cNvPicPr>
          <p:nvPr/>
        </p:nvPicPr>
        <p:blipFill>
          <a:blip r:embed="rId2" cstate="print"/>
          <a:srcRect/>
          <a:stretch>
            <a:fillRect/>
          </a:stretch>
        </p:blipFill>
        <p:spPr bwMode="auto">
          <a:xfrm>
            <a:off x="6300788" y="228600"/>
            <a:ext cx="2435225" cy="2433638"/>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5"/>
          <p:cNvSpPr txBox="1">
            <a:spLocks noChangeArrowheads="1"/>
          </p:cNvSpPr>
          <p:nvPr/>
        </p:nvSpPr>
        <p:spPr bwMode="auto">
          <a:xfrm>
            <a:off x="365125" y="4165600"/>
            <a:ext cx="3546475"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10,338</a:t>
            </a:r>
            <a:endParaRPr lang="en-US" altLang="en-US" sz="2000" dirty="0"/>
          </a:p>
        </p:txBody>
      </p:sp>
      <p:sp>
        <p:nvSpPr>
          <p:cNvPr id="8195" name="TextBox 9"/>
          <p:cNvSpPr txBox="1">
            <a:spLocks noChangeArrowheads="1"/>
          </p:cNvSpPr>
          <p:nvPr/>
        </p:nvSpPr>
        <p:spPr bwMode="auto">
          <a:xfrm>
            <a:off x="331788" y="2066925"/>
            <a:ext cx="2895600" cy="400050"/>
          </a:xfrm>
          <a:prstGeom prst="rect">
            <a:avLst/>
          </a:prstGeom>
          <a:noFill/>
          <a:ln w="9525">
            <a:noFill/>
            <a:miter lim="800000"/>
            <a:headEnd/>
            <a:tailEnd/>
          </a:ln>
        </p:spPr>
        <p:txBody>
          <a:bodyPr anchor="ctr">
            <a:spAutoFit/>
          </a:bodyPr>
          <a:lstStyle/>
          <a:p>
            <a:r>
              <a:rPr lang="en-US" altLang="en-US" sz="2000"/>
              <a:t>College Type: Public </a:t>
            </a:r>
          </a:p>
        </p:txBody>
      </p:sp>
      <p:sp>
        <p:nvSpPr>
          <p:cNvPr id="8196" name="TextBox 10"/>
          <p:cNvSpPr txBox="1">
            <a:spLocks noChangeArrowheads="1"/>
          </p:cNvSpPr>
          <p:nvPr/>
        </p:nvSpPr>
        <p:spPr bwMode="auto">
          <a:xfrm>
            <a:off x="4987925" y="41910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46,416  </a:t>
            </a:r>
            <a:endParaRPr lang="en-US" altLang="en-US" sz="2000" dirty="0"/>
          </a:p>
        </p:txBody>
      </p:sp>
      <p:sp>
        <p:nvSpPr>
          <p:cNvPr id="8197" name="TextBox 11"/>
          <p:cNvSpPr txBox="1">
            <a:spLocks noChangeArrowheads="1"/>
          </p:cNvSpPr>
          <p:nvPr/>
        </p:nvSpPr>
        <p:spPr bwMode="auto">
          <a:xfrm>
            <a:off x="4987925" y="3451225"/>
            <a:ext cx="4267200" cy="400050"/>
          </a:xfrm>
          <a:prstGeom prst="rect">
            <a:avLst/>
          </a:prstGeom>
          <a:noFill/>
          <a:ln w="9525">
            <a:noFill/>
            <a:miter lim="800000"/>
            <a:headEnd/>
            <a:tailEnd/>
          </a:ln>
        </p:spPr>
        <p:txBody>
          <a:bodyPr anchor="ctr">
            <a:spAutoFit/>
          </a:bodyPr>
          <a:lstStyle/>
          <a:p>
            <a:r>
              <a:rPr lang="en-US" altLang="en-US" sz="2000"/>
              <a:t>Highest Degree: Doctorate</a:t>
            </a:r>
          </a:p>
        </p:txBody>
      </p:sp>
      <p:sp>
        <p:nvSpPr>
          <p:cNvPr id="8198" name="TextBox 13"/>
          <p:cNvSpPr txBox="1">
            <a:spLocks noChangeArrowheads="1"/>
          </p:cNvSpPr>
          <p:nvPr/>
        </p:nvSpPr>
        <p:spPr bwMode="auto">
          <a:xfrm>
            <a:off x="4918075" y="2720975"/>
            <a:ext cx="3540125"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76% </a:t>
            </a:r>
            <a:endParaRPr lang="en-US" altLang="en-US" sz="2000" dirty="0"/>
          </a:p>
        </p:txBody>
      </p:sp>
      <p:sp>
        <p:nvSpPr>
          <p:cNvPr id="7" name="Rectangle 6"/>
          <p:cNvSpPr/>
          <p:nvPr/>
        </p:nvSpPr>
        <p:spPr>
          <a:xfrm>
            <a:off x="0" y="533400"/>
            <a:ext cx="9144000" cy="914400"/>
          </a:xfrm>
          <a:prstGeom prst="rect">
            <a:avLst/>
          </a:prstGeom>
          <a:solidFill>
            <a:srgbClr val="92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8200" name="TextBox 3"/>
          <p:cNvSpPr txBox="1">
            <a:spLocks noChangeArrowheads="1"/>
          </p:cNvSpPr>
          <p:nvPr/>
        </p:nvSpPr>
        <p:spPr bwMode="auto">
          <a:xfrm>
            <a:off x="1295400" y="493713"/>
            <a:ext cx="3733800" cy="954087"/>
          </a:xfrm>
          <a:prstGeom prst="rect">
            <a:avLst/>
          </a:prstGeom>
          <a:noFill/>
          <a:ln w="9525">
            <a:noFill/>
            <a:miter lim="800000"/>
            <a:headEnd/>
            <a:tailEnd/>
          </a:ln>
        </p:spPr>
        <p:txBody>
          <a:bodyPr>
            <a:spAutoFit/>
          </a:bodyPr>
          <a:lstStyle/>
          <a:p>
            <a:pPr algn="ctr"/>
            <a:r>
              <a:rPr lang="en-US" altLang="en-US" sz="2800"/>
              <a:t>Indiana University</a:t>
            </a:r>
          </a:p>
          <a:p>
            <a:pPr algn="ctr"/>
            <a:r>
              <a:rPr lang="en-US" altLang="en-US" sz="2800"/>
              <a:t>Bloomington, IN</a:t>
            </a:r>
          </a:p>
        </p:txBody>
      </p:sp>
      <p:sp>
        <p:nvSpPr>
          <p:cNvPr id="8201" name="TextBox 20"/>
          <p:cNvSpPr txBox="1">
            <a:spLocks noChangeArrowheads="1"/>
          </p:cNvSpPr>
          <p:nvPr/>
        </p:nvSpPr>
        <p:spPr bwMode="auto">
          <a:xfrm>
            <a:off x="331788" y="3451225"/>
            <a:ext cx="2895600" cy="400050"/>
          </a:xfrm>
          <a:prstGeom prst="rect">
            <a:avLst/>
          </a:prstGeom>
          <a:noFill/>
          <a:ln w="9525">
            <a:noFill/>
            <a:miter lim="800000"/>
            <a:headEnd/>
            <a:tailEnd/>
          </a:ln>
        </p:spPr>
        <p:txBody>
          <a:bodyPr>
            <a:spAutoFit/>
          </a:bodyPr>
          <a:lstStyle/>
          <a:p>
            <a:r>
              <a:rPr lang="en-US" altLang="en-US" sz="2000" dirty="0" smtClean="0"/>
              <a:t>Other: </a:t>
            </a:r>
            <a:r>
              <a:rPr lang="en-US" altLang="en-US" sz="2000" dirty="0"/>
              <a:t>$</a:t>
            </a:r>
            <a:r>
              <a:rPr lang="en-US" altLang="en-US" sz="2000" dirty="0" smtClean="0"/>
              <a:t>3,036 </a:t>
            </a:r>
            <a:endParaRPr lang="en-US" altLang="en-US" sz="2000" dirty="0"/>
          </a:p>
        </p:txBody>
      </p:sp>
      <p:sp>
        <p:nvSpPr>
          <p:cNvPr id="8202" name="TextBox 21"/>
          <p:cNvSpPr txBox="1">
            <a:spLocks noChangeArrowheads="1"/>
          </p:cNvSpPr>
          <p:nvPr/>
        </p:nvSpPr>
        <p:spPr bwMode="auto">
          <a:xfrm>
            <a:off x="331788" y="2720975"/>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$9,493 </a:t>
            </a:r>
            <a:endParaRPr lang="en-US" altLang="en-US" sz="2000" dirty="0"/>
          </a:p>
        </p:txBody>
      </p:sp>
      <p:pic>
        <p:nvPicPr>
          <p:cNvPr id="8203" name="Picture 2"/>
          <p:cNvPicPr>
            <a:picLocks noChangeAspect="1" noChangeArrowheads="1"/>
          </p:cNvPicPr>
          <p:nvPr/>
        </p:nvPicPr>
        <p:blipFill>
          <a:blip r:embed="rId3" cstate="print"/>
          <a:srcRect/>
          <a:stretch>
            <a:fillRect/>
          </a:stretch>
        </p:blipFill>
        <p:spPr bwMode="auto">
          <a:xfrm>
            <a:off x="6559550" y="236538"/>
            <a:ext cx="2257425" cy="225742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5"/>
          <p:cNvSpPr txBox="1">
            <a:spLocks noChangeArrowheads="1"/>
          </p:cNvSpPr>
          <p:nvPr/>
        </p:nvSpPr>
        <p:spPr bwMode="auto">
          <a:xfrm>
            <a:off x="457200" y="457200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34,760</a:t>
            </a:r>
            <a:endParaRPr lang="en-US" altLang="en-US" sz="2000" dirty="0"/>
          </a:p>
        </p:txBody>
      </p:sp>
      <p:sp>
        <p:nvSpPr>
          <p:cNvPr id="26627"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26628"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4,507</a:t>
            </a:r>
            <a:endParaRPr lang="en-US" altLang="en-US" sz="2000" dirty="0"/>
          </a:p>
        </p:txBody>
      </p:sp>
      <p:sp>
        <p:nvSpPr>
          <p:cNvPr id="26629" name="TextBox 11"/>
          <p:cNvSpPr txBox="1">
            <a:spLocks noChangeArrowheads="1"/>
          </p:cNvSpPr>
          <p:nvPr/>
        </p:nvSpPr>
        <p:spPr bwMode="auto">
          <a:xfrm>
            <a:off x="4957763" y="4652963"/>
            <a:ext cx="3962400" cy="400050"/>
          </a:xfrm>
          <a:prstGeom prst="rect">
            <a:avLst/>
          </a:prstGeom>
          <a:noFill/>
          <a:ln w="9525">
            <a:noFill/>
            <a:miter lim="800000"/>
            <a:headEnd/>
            <a:tailEnd/>
          </a:ln>
        </p:spPr>
        <p:txBody>
          <a:bodyPr anchor="ctr">
            <a:spAutoFit/>
          </a:bodyPr>
          <a:lstStyle/>
          <a:p>
            <a:r>
              <a:rPr lang="en-US" altLang="en-US" sz="2000"/>
              <a:t>Highest Degree: Doctorate</a:t>
            </a:r>
          </a:p>
        </p:txBody>
      </p:sp>
      <p:sp>
        <p:nvSpPr>
          <p:cNvPr id="26630" name="TextBox 13"/>
          <p:cNvSpPr txBox="1">
            <a:spLocks noChangeArrowheads="1"/>
          </p:cNvSpPr>
          <p:nvPr/>
        </p:nvSpPr>
        <p:spPr bwMode="auto">
          <a:xfrm>
            <a:off x="4953000" y="3790950"/>
            <a:ext cx="37338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82%</a:t>
            </a:r>
            <a:endParaRPr lang="en-US" altLang="en-US" sz="2000" dirty="0"/>
          </a:p>
        </p:txBody>
      </p:sp>
      <p:sp>
        <p:nvSpPr>
          <p:cNvPr id="7" name="Rectangle 6"/>
          <p:cNvSpPr/>
          <p:nvPr/>
        </p:nvSpPr>
        <p:spPr>
          <a:xfrm>
            <a:off x="0" y="533400"/>
            <a:ext cx="9144000" cy="914400"/>
          </a:xfrm>
          <a:prstGeom prst="rect">
            <a:avLst/>
          </a:prstGeom>
          <a:solidFill>
            <a:srgbClr val="FEDF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26632" name="TextBox 3"/>
          <p:cNvSpPr txBox="1">
            <a:spLocks noChangeArrowheads="1"/>
          </p:cNvSpPr>
          <p:nvPr/>
        </p:nvSpPr>
        <p:spPr bwMode="auto">
          <a:xfrm>
            <a:off x="838200" y="533400"/>
            <a:ext cx="3733800" cy="954088"/>
          </a:xfrm>
          <a:prstGeom prst="rect">
            <a:avLst/>
          </a:prstGeom>
          <a:noFill/>
          <a:ln w="9525">
            <a:noFill/>
            <a:miter lim="800000"/>
            <a:headEnd/>
            <a:tailEnd/>
          </a:ln>
        </p:spPr>
        <p:txBody>
          <a:bodyPr>
            <a:spAutoFit/>
          </a:bodyPr>
          <a:lstStyle/>
          <a:p>
            <a:pPr algn="ctr"/>
            <a:r>
              <a:rPr lang="en-US" altLang="en-US" sz="2800">
                <a:solidFill>
                  <a:srgbClr val="5B3207"/>
                </a:solidFill>
              </a:rPr>
              <a:t>Valparaiso University</a:t>
            </a:r>
          </a:p>
          <a:p>
            <a:pPr algn="ctr"/>
            <a:r>
              <a:rPr lang="en-US" altLang="en-US" sz="2800">
                <a:solidFill>
                  <a:srgbClr val="5B3207"/>
                </a:solidFill>
              </a:rPr>
              <a:t>Valparaiso, IN</a:t>
            </a:r>
          </a:p>
        </p:txBody>
      </p:sp>
      <p:sp>
        <p:nvSpPr>
          <p:cNvPr id="26633"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 $1,620</a:t>
            </a:r>
            <a:endParaRPr lang="en-US" altLang="en-US" sz="2000" dirty="0"/>
          </a:p>
        </p:txBody>
      </p:sp>
      <p:sp>
        <p:nvSpPr>
          <p:cNvPr id="26634"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$10,180</a:t>
            </a:r>
            <a:endParaRPr lang="en-US" altLang="en-US" sz="2000" dirty="0"/>
          </a:p>
        </p:txBody>
      </p:sp>
      <p:pic>
        <p:nvPicPr>
          <p:cNvPr id="26635" name="Picture 2"/>
          <p:cNvPicPr>
            <a:picLocks noChangeAspect="1" noChangeArrowheads="1"/>
          </p:cNvPicPr>
          <p:nvPr/>
        </p:nvPicPr>
        <p:blipFill>
          <a:blip r:embed="rId2" cstate="print"/>
          <a:srcRect/>
          <a:stretch>
            <a:fillRect/>
          </a:stretch>
        </p:blipFill>
        <p:spPr bwMode="auto">
          <a:xfrm>
            <a:off x="5329238" y="104775"/>
            <a:ext cx="3625850" cy="276542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a:off x="463550" y="4552950"/>
            <a:ext cx="2895600" cy="400050"/>
          </a:xfrm>
          <a:prstGeom prst="rect">
            <a:avLst/>
          </a:prstGeom>
          <a:noFill/>
          <a:ln w="9525">
            <a:noFill/>
            <a:miter lim="800000"/>
            <a:headEnd/>
            <a:tailEnd/>
          </a:ln>
        </p:spPr>
        <p:txBody>
          <a:bodyPr anchor="ctr">
            <a:spAutoFit/>
          </a:bodyPr>
          <a:lstStyle/>
          <a:p>
            <a:r>
              <a:rPr lang="en-US" altLang="en-US" sz="2000" dirty="0"/>
              <a:t>Tuition: $19,800</a:t>
            </a:r>
          </a:p>
        </p:txBody>
      </p:sp>
      <p:sp>
        <p:nvSpPr>
          <p:cNvPr id="27651"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27652"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2,086</a:t>
            </a:r>
            <a:endParaRPr lang="en-US" altLang="en-US" sz="2000" dirty="0"/>
          </a:p>
        </p:txBody>
      </p:sp>
      <p:sp>
        <p:nvSpPr>
          <p:cNvPr id="27653" name="TextBox 11"/>
          <p:cNvSpPr txBox="1">
            <a:spLocks noChangeArrowheads="1"/>
          </p:cNvSpPr>
          <p:nvPr/>
        </p:nvSpPr>
        <p:spPr bwMode="auto">
          <a:xfrm>
            <a:off x="4970463" y="4572000"/>
            <a:ext cx="3733800" cy="400050"/>
          </a:xfrm>
          <a:prstGeom prst="rect">
            <a:avLst/>
          </a:prstGeom>
          <a:noFill/>
          <a:ln w="9525">
            <a:noFill/>
            <a:miter lim="800000"/>
            <a:headEnd/>
            <a:tailEnd/>
          </a:ln>
        </p:spPr>
        <p:txBody>
          <a:bodyPr anchor="ctr">
            <a:spAutoFit/>
          </a:bodyPr>
          <a:lstStyle/>
          <a:p>
            <a:r>
              <a:rPr lang="en-US" altLang="en-US" sz="2000"/>
              <a:t>Highest Degree: Doctorate  </a:t>
            </a:r>
          </a:p>
        </p:txBody>
      </p:sp>
      <p:sp>
        <p:nvSpPr>
          <p:cNvPr id="27654" name="TextBox 13"/>
          <p:cNvSpPr txBox="1">
            <a:spLocks noChangeArrowheads="1"/>
          </p:cNvSpPr>
          <p:nvPr/>
        </p:nvSpPr>
        <p:spPr bwMode="auto">
          <a:xfrm>
            <a:off x="4953000" y="3790950"/>
            <a:ext cx="38100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55%</a:t>
            </a:r>
            <a:endParaRPr lang="en-US" altLang="en-US" sz="2000" dirty="0"/>
          </a:p>
        </p:txBody>
      </p:sp>
      <p:sp>
        <p:nvSpPr>
          <p:cNvPr id="7" name="Rectangle 6"/>
          <p:cNvSpPr/>
          <p:nvPr/>
        </p:nvSpPr>
        <p:spPr>
          <a:xfrm>
            <a:off x="0" y="533400"/>
            <a:ext cx="9144000" cy="914400"/>
          </a:xfrm>
          <a:prstGeom prst="rect">
            <a:avLst/>
          </a:prstGeom>
          <a:solidFill>
            <a:srgbClr val="2710B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7656" name="TextBox 3"/>
          <p:cNvSpPr txBox="1">
            <a:spLocks noChangeArrowheads="1"/>
          </p:cNvSpPr>
          <p:nvPr/>
        </p:nvSpPr>
        <p:spPr bwMode="auto">
          <a:xfrm>
            <a:off x="0" y="512763"/>
            <a:ext cx="6657975" cy="955675"/>
          </a:xfrm>
          <a:prstGeom prst="rect">
            <a:avLst/>
          </a:prstGeom>
          <a:solidFill>
            <a:srgbClr val="25339B"/>
          </a:solidFill>
          <a:ln w="9525">
            <a:noFill/>
            <a:miter lim="800000"/>
            <a:headEnd/>
            <a:tailEnd/>
          </a:ln>
        </p:spPr>
        <p:txBody>
          <a:bodyPr>
            <a:spAutoFit/>
          </a:bodyPr>
          <a:lstStyle/>
          <a:p>
            <a:pPr algn="ctr"/>
            <a:r>
              <a:rPr lang="en-US" altLang="en-US" sz="2800"/>
              <a:t>Oakland City University</a:t>
            </a:r>
          </a:p>
          <a:p>
            <a:pPr algn="ctr"/>
            <a:r>
              <a:rPr lang="en-US" altLang="en-US" sz="2800"/>
              <a:t> Oakland City, IN </a:t>
            </a:r>
          </a:p>
        </p:txBody>
      </p:sp>
      <p:sp>
        <p:nvSpPr>
          <p:cNvPr id="27657"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 $7,069 </a:t>
            </a:r>
            <a:endParaRPr lang="en-US" altLang="en-US" sz="2000" dirty="0"/>
          </a:p>
        </p:txBody>
      </p:sp>
      <p:sp>
        <p:nvSpPr>
          <p:cNvPr id="27658"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$8,700 </a:t>
            </a:r>
            <a:endParaRPr lang="en-US" altLang="en-US" sz="2000" dirty="0"/>
          </a:p>
        </p:txBody>
      </p:sp>
      <p:pic>
        <p:nvPicPr>
          <p:cNvPr id="27659" name="Picture 2"/>
          <p:cNvPicPr>
            <a:picLocks noChangeAspect="1" noChangeArrowheads="1"/>
          </p:cNvPicPr>
          <p:nvPr/>
        </p:nvPicPr>
        <p:blipFill>
          <a:blip r:embed="rId2" cstate="print"/>
          <a:srcRect/>
          <a:stretch>
            <a:fillRect/>
          </a:stretch>
        </p:blipFill>
        <p:spPr bwMode="auto">
          <a:xfrm>
            <a:off x="6657975" y="304800"/>
            <a:ext cx="2486025" cy="274955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p:cNvSpPr txBox="1">
            <a:spLocks noChangeArrowheads="1"/>
          </p:cNvSpPr>
          <p:nvPr/>
        </p:nvSpPr>
        <p:spPr bwMode="auto">
          <a:xfrm>
            <a:off x="493713" y="4610100"/>
            <a:ext cx="2895600" cy="400050"/>
          </a:xfrm>
          <a:prstGeom prst="rect">
            <a:avLst/>
          </a:prstGeom>
          <a:noFill/>
          <a:ln w="9525">
            <a:noFill/>
            <a:miter lim="800000"/>
            <a:headEnd/>
            <a:tailEnd/>
          </a:ln>
        </p:spPr>
        <p:txBody>
          <a:bodyPr anchor="ctr">
            <a:spAutoFit/>
          </a:bodyPr>
          <a:lstStyle/>
          <a:p>
            <a:r>
              <a:rPr lang="en-US" altLang="en-US" sz="2000"/>
              <a:t>Tuition: $5,174  </a:t>
            </a:r>
          </a:p>
        </p:txBody>
      </p:sp>
      <p:sp>
        <p:nvSpPr>
          <p:cNvPr id="28675"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Public </a:t>
            </a:r>
          </a:p>
        </p:txBody>
      </p:sp>
      <p:sp>
        <p:nvSpPr>
          <p:cNvPr id="28676" name="TextBox 10"/>
          <p:cNvSpPr txBox="1">
            <a:spLocks noChangeArrowheads="1"/>
          </p:cNvSpPr>
          <p:nvPr/>
        </p:nvSpPr>
        <p:spPr bwMode="auto">
          <a:xfrm>
            <a:off x="5029200" y="5470525"/>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19,205 </a:t>
            </a:r>
            <a:endParaRPr lang="en-US" altLang="en-US" sz="2000" dirty="0"/>
          </a:p>
        </p:txBody>
      </p:sp>
      <p:sp>
        <p:nvSpPr>
          <p:cNvPr id="28677" name="TextBox 11"/>
          <p:cNvSpPr txBox="1">
            <a:spLocks noChangeArrowheads="1"/>
          </p:cNvSpPr>
          <p:nvPr/>
        </p:nvSpPr>
        <p:spPr bwMode="auto">
          <a:xfrm>
            <a:off x="5029200" y="4610100"/>
            <a:ext cx="4038600" cy="400050"/>
          </a:xfrm>
          <a:prstGeom prst="rect">
            <a:avLst/>
          </a:prstGeom>
          <a:noFill/>
          <a:ln w="9525">
            <a:noFill/>
            <a:miter lim="800000"/>
            <a:headEnd/>
            <a:tailEnd/>
          </a:ln>
        </p:spPr>
        <p:txBody>
          <a:bodyPr anchor="ctr">
            <a:spAutoFit/>
          </a:bodyPr>
          <a:lstStyle/>
          <a:p>
            <a:r>
              <a:rPr lang="en-US" altLang="en-US" sz="2000" dirty="0"/>
              <a:t>Highest Degree: </a:t>
            </a:r>
            <a:r>
              <a:rPr lang="en-US" altLang="en-US" sz="2000" dirty="0" smtClean="0"/>
              <a:t>Bachelor</a:t>
            </a:r>
            <a:endParaRPr lang="en-US" altLang="en-US" sz="2000" dirty="0"/>
          </a:p>
        </p:txBody>
      </p:sp>
      <p:sp>
        <p:nvSpPr>
          <p:cNvPr id="7" name="Rectangle 6"/>
          <p:cNvSpPr/>
          <p:nvPr/>
        </p:nvSpPr>
        <p:spPr>
          <a:xfrm>
            <a:off x="0" y="533400"/>
            <a:ext cx="9144000" cy="914400"/>
          </a:xfrm>
          <a:prstGeom prst="rect">
            <a:avLst/>
          </a:prstGeom>
          <a:solidFill>
            <a:srgbClr val="1C5BA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002060"/>
              </a:solidFill>
            </a:endParaRPr>
          </a:p>
        </p:txBody>
      </p:sp>
      <p:sp>
        <p:nvSpPr>
          <p:cNvPr id="28680" name="TextBox 3"/>
          <p:cNvSpPr txBox="1">
            <a:spLocks noChangeArrowheads="1"/>
          </p:cNvSpPr>
          <p:nvPr/>
        </p:nvSpPr>
        <p:spPr bwMode="auto">
          <a:xfrm>
            <a:off x="762000" y="493713"/>
            <a:ext cx="3733800" cy="954087"/>
          </a:xfrm>
          <a:prstGeom prst="rect">
            <a:avLst/>
          </a:prstGeom>
          <a:noFill/>
          <a:ln w="9525">
            <a:noFill/>
            <a:miter lim="800000"/>
            <a:headEnd/>
            <a:tailEnd/>
          </a:ln>
        </p:spPr>
        <p:txBody>
          <a:bodyPr>
            <a:spAutoFit/>
          </a:bodyPr>
          <a:lstStyle/>
          <a:p>
            <a:pPr algn="ctr"/>
            <a:r>
              <a:rPr lang="en-US" altLang="en-US" sz="2800">
                <a:solidFill>
                  <a:srgbClr val="FFD635"/>
                </a:solidFill>
              </a:rPr>
              <a:t>Vincennes University</a:t>
            </a:r>
          </a:p>
          <a:p>
            <a:pPr algn="ctr"/>
            <a:r>
              <a:rPr lang="en-US" altLang="en-US" sz="2800">
                <a:solidFill>
                  <a:srgbClr val="FFD635"/>
                </a:solidFill>
              </a:rPr>
              <a:t>Vincennes, IN</a:t>
            </a:r>
          </a:p>
        </p:txBody>
      </p:sp>
      <p:sp>
        <p:nvSpPr>
          <p:cNvPr id="28681"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 $3,132 </a:t>
            </a:r>
            <a:endParaRPr lang="en-US" altLang="en-US" sz="2000" dirty="0"/>
          </a:p>
        </p:txBody>
      </p:sp>
      <p:sp>
        <p:nvSpPr>
          <p:cNvPr id="28682"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$8,752</a:t>
            </a:r>
            <a:endParaRPr lang="en-US" altLang="en-US" sz="2000" dirty="0"/>
          </a:p>
        </p:txBody>
      </p:sp>
      <p:pic>
        <p:nvPicPr>
          <p:cNvPr id="28683" name="Picture 2" descr="http://t0.gstatic.com/images?q=tbn:ANd9GcShtLKw6UoQzL75fxm1WjQIrjt86_aIlBfdohX7uLvJhUj9dTwvNg:bestcollegehunt.com/images/vincennes_university.jpg">
            <a:hlinkClick r:id="rId2"/>
          </p:cNvPr>
          <p:cNvPicPr>
            <a:picLocks noChangeAspect="1" noChangeArrowheads="1"/>
          </p:cNvPicPr>
          <p:nvPr/>
        </p:nvPicPr>
        <p:blipFill>
          <a:blip r:embed="rId3" cstate="print"/>
          <a:srcRect/>
          <a:stretch>
            <a:fillRect/>
          </a:stretch>
        </p:blipFill>
        <p:spPr bwMode="auto">
          <a:xfrm>
            <a:off x="6172200" y="284163"/>
            <a:ext cx="2247900" cy="296386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455613" y="453390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$4,055 </a:t>
            </a:r>
            <a:endParaRPr lang="en-US" altLang="en-US" sz="2000" dirty="0"/>
          </a:p>
        </p:txBody>
      </p:sp>
      <p:sp>
        <p:nvSpPr>
          <p:cNvPr id="29699" name="TextBox 9"/>
          <p:cNvSpPr txBox="1">
            <a:spLocks noChangeArrowheads="1"/>
          </p:cNvSpPr>
          <p:nvPr/>
        </p:nvSpPr>
        <p:spPr bwMode="auto">
          <a:xfrm>
            <a:off x="457200" y="2266950"/>
            <a:ext cx="3581400" cy="400050"/>
          </a:xfrm>
          <a:prstGeom prst="rect">
            <a:avLst/>
          </a:prstGeom>
          <a:noFill/>
          <a:ln w="9525">
            <a:noFill/>
            <a:miter lim="800000"/>
            <a:headEnd/>
            <a:tailEnd/>
          </a:ln>
        </p:spPr>
        <p:txBody>
          <a:bodyPr anchor="ctr">
            <a:spAutoFit/>
          </a:bodyPr>
          <a:lstStyle/>
          <a:p>
            <a:r>
              <a:rPr lang="en-US" altLang="en-US" sz="2000"/>
              <a:t>College Type: Community  </a:t>
            </a:r>
          </a:p>
        </p:txBody>
      </p:sp>
      <p:sp>
        <p:nvSpPr>
          <p:cNvPr id="29700" name="TextBox 10"/>
          <p:cNvSpPr txBox="1">
            <a:spLocks noChangeArrowheads="1"/>
          </p:cNvSpPr>
          <p:nvPr/>
        </p:nvSpPr>
        <p:spPr bwMode="auto">
          <a:xfrm>
            <a:off x="4572000" y="5410200"/>
            <a:ext cx="3276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91,179</a:t>
            </a:r>
            <a:endParaRPr lang="en-US" altLang="en-US" sz="2000" dirty="0"/>
          </a:p>
        </p:txBody>
      </p:sp>
      <p:sp>
        <p:nvSpPr>
          <p:cNvPr id="29701" name="TextBox 11"/>
          <p:cNvSpPr txBox="1">
            <a:spLocks noChangeArrowheads="1"/>
          </p:cNvSpPr>
          <p:nvPr/>
        </p:nvSpPr>
        <p:spPr bwMode="auto">
          <a:xfrm>
            <a:off x="4572000" y="4552950"/>
            <a:ext cx="3962400" cy="708025"/>
          </a:xfrm>
          <a:prstGeom prst="rect">
            <a:avLst/>
          </a:prstGeom>
          <a:noFill/>
          <a:ln w="9525">
            <a:noFill/>
            <a:miter lim="800000"/>
            <a:headEnd/>
            <a:tailEnd/>
          </a:ln>
        </p:spPr>
        <p:txBody>
          <a:bodyPr anchor="ctr">
            <a:spAutoFit/>
          </a:bodyPr>
          <a:lstStyle/>
          <a:p>
            <a:r>
              <a:rPr lang="en-US" altLang="en-US" sz="2000">
                <a:solidFill>
                  <a:srgbClr val="FFFFFF"/>
                </a:solidFill>
              </a:rPr>
              <a:t>Highest Degree: Associate</a:t>
            </a:r>
          </a:p>
          <a:p>
            <a:endParaRPr lang="en-US" altLang="en-US" sz="2000"/>
          </a:p>
        </p:txBody>
      </p:sp>
      <p:sp>
        <p:nvSpPr>
          <p:cNvPr id="29702" name="TextBox 13"/>
          <p:cNvSpPr txBox="1">
            <a:spLocks noChangeArrowheads="1"/>
          </p:cNvSpPr>
          <p:nvPr/>
        </p:nvSpPr>
        <p:spPr bwMode="auto">
          <a:xfrm>
            <a:off x="4572000" y="3713163"/>
            <a:ext cx="4572000" cy="400050"/>
          </a:xfrm>
          <a:prstGeom prst="rect">
            <a:avLst/>
          </a:prstGeom>
          <a:noFill/>
          <a:ln w="9525">
            <a:noFill/>
            <a:miter lim="800000"/>
            <a:headEnd/>
            <a:tailEnd/>
          </a:ln>
        </p:spPr>
        <p:txBody>
          <a:bodyPr anchor="ctr">
            <a:spAutoFit/>
          </a:bodyPr>
          <a:lstStyle/>
          <a:p>
            <a:r>
              <a:rPr lang="en-US" altLang="en-US" sz="2000"/>
              <a:t>Acceptance Rate: 100% for Part Time </a:t>
            </a:r>
          </a:p>
        </p:txBody>
      </p:sp>
      <p:sp>
        <p:nvSpPr>
          <p:cNvPr id="7" name="Rectangle 6"/>
          <p:cNvSpPr/>
          <p:nvPr/>
        </p:nvSpPr>
        <p:spPr>
          <a:xfrm>
            <a:off x="0" y="381000"/>
            <a:ext cx="9144000" cy="1027113"/>
          </a:xfrm>
          <a:prstGeom prst="rect">
            <a:avLst/>
          </a:prstGeom>
          <a:solidFill>
            <a:srgbClr val="016F54"/>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00B050"/>
              </a:solidFill>
            </a:endParaRPr>
          </a:p>
        </p:txBody>
      </p:sp>
      <p:sp>
        <p:nvSpPr>
          <p:cNvPr id="29704" name="TextBox 3"/>
          <p:cNvSpPr txBox="1">
            <a:spLocks noChangeArrowheads="1"/>
          </p:cNvSpPr>
          <p:nvPr/>
        </p:nvSpPr>
        <p:spPr bwMode="auto">
          <a:xfrm>
            <a:off x="685800" y="417513"/>
            <a:ext cx="3733800" cy="954087"/>
          </a:xfrm>
          <a:prstGeom prst="rect">
            <a:avLst/>
          </a:prstGeom>
          <a:solidFill>
            <a:srgbClr val="016F54"/>
          </a:solidFill>
          <a:ln w="9525">
            <a:noFill/>
            <a:miter lim="800000"/>
            <a:headEnd/>
            <a:tailEnd/>
          </a:ln>
        </p:spPr>
        <p:txBody>
          <a:bodyPr>
            <a:spAutoFit/>
          </a:bodyPr>
          <a:lstStyle/>
          <a:p>
            <a:pPr algn="ctr"/>
            <a:r>
              <a:rPr lang="en-US" altLang="en-US" sz="2800"/>
              <a:t>IVY Tech</a:t>
            </a:r>
          </a:p>
          <a:p>
            <a:pPr algn="ctr"/>
            <a:r>
              <a:rPr lang="en-US" altLang="en-US" sz="2800"/>
              <a:t>Evansville, IN </a:t>
            </a:r>
          </a:p>
        </p:txBody>
      </p:sp>
      <p:sp>
        <p:nvSpPr>
          <p:cNvPr id="29705"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 4,144A </a:t>
            </a:r>
            <a:endParaRPr lang="en-US" altLang="en-US" sz="2000" dirty="0"/>
          </a:p>
        </p:txBody>
      </p:sp>
      <p:sp>
        <p:nvSpPr>
          <p:cNvPr id="29706"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$5,824 </a:t>
            </a:r>
            <a:endParaRPr lang="en-US" altLang="en-US" sz="2000" dirty="0"/>
          </a:p>
        </p:txBody>
      </p:sp>
      <p:pic>
        <p:nvPicPr>
          <p:cNvPr id="29707" name="Picture 2" descr="http://t2.gstatic.com/images?q=tbn:ANd9GcREyhZCF8d7mHMtWN1WcZKMUVNeRI9HgnNKW89T6YWGx6nEbbZxsg:wwwcc.ivytech.edu/northeast/marketing/assets/IVY_VT_2CC.jpg">
            <a:hlinkClick r:id="rId2"/>
          </p:cNvPr>
          <p:cNvPicPr>
            <a:picLocks noChangeAspect="1" noChangeArrowheads="1"/>
          </p:cNvPicPr>
          <p:nvPr/>
        </p:nvPicPr>
        <p:blipFill>
          <a:blip r:embed="rId3" cstate="print"/>
          <a:srcRect/>
          <a:stretch>
            <a:fillRect/>
          </a:stretch>
        </p:blipFill>
        <p:spPr bwMode="auto">
          <a:xfrm>
            <a:off x="6858000" y="228600"/>
            <a:ext cx="1776413" cy="27209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5"/>
          <p:cNvSpPr txBox="1">
            <a:spLocks noChangeArrowheads="1"/>
          </p:cNvSpPr>
          <p:nvPr/>
        </p:nvSpPr>
        <p:spPr bwMode="auto">
          <a:xfrm>
            <a:off x="463550" y="457200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$14,824</a:t>
            </a:r>
            <a:endParaRPr lang="en-US" altLang="en-US" sz="2000" dirty="0"/>
          </a:p>
        </p:txBody>
      </p:sp>
      <p:sp>
        <p:nvSpPr>
          <p:cNvPr id="30723"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30724"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834 </a:t>
            </a:r>
            <a:endParaRPr lang="en-US" altLang="en-US" sz="2000" dirty="0"/>
          </a:p>
        </p:txBody>
      </p:sp>
      <p:sp>
        <p:nvSpPr>
          <p:cNvPr id="30725" name="TextBox 11"/>
          <p:cNvSpPr txBox="1">
            <a:spLocks noChangeArrowheads="1"/>
          </p:cNvSpPr>
          <p:nvPr/>
        </p:nvSpPr>
        <p:spPr bwMode="auto">
          <a:xfrm>
            <a:off x="4953000" y="4629150"/>
            <a:ext cx="3581400" cy="400050"/>
          </a:xfrm>
          <a:prstGeom prst="rect">
            <a:avLst/>
          </a:prstGeom>
          <a:noFill/>
          <a:ln w="9525">
            <a:noFill/>
            <a:miter lim="800000"/>
            <a:headEnd/>
            <a:tailEnd/>
          </a:ln>
        </p:spPr>
        <p:txBody>
          <a:bodyPr anchor="ctr">
            <a:spAutoFit/>
          </a:bodyPr>
          <a:lstStyle/>
          <a:p>
            <a:r>
              <a:rPr lang="en-US" altLang="en-US" sz="2000" dirty="0"/>
              <a:t>Highest Degree: </a:t>
            </a:r>
            <a:r>
              <a:rPr lang="en-US" altLang="en-US" sz="2000" dirty="0" smtClean="0"/>
              <a:t>Bachelors</a:t>
            </a:r>
            <a:endParaRPr lang="en-US" altLang="en-US" sz="2000" dirty="0"/>
          </a:p>
        </p:txBody>
      </p:sp>
      <p:sp>
        <p:nvSpPr>
          <p:cNvPr id="7" name="Rectangle 6"/>
          <p:cNvSpPr/>
          <p:nvPr/>
        </p:nvSpPr>
        <p:spPr>
          <a:xfrm>
            <a:off x="0" y="533400"/>
            <a:ext cx="9144000" cy="914400"/>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0728" name="TextBox 3"/>
          <p:cNvSpPr txBox="1">
            <a:spLocks noChangeArrowheads="1"/>
          </p:cNvSpPr>
          <p:nvPr/>
        </p:nvSpPr>
        <p:spPr bwMode="auto">
          <a:xfrm>
            <a:off x="685800" y="493713"/>
            <a:ext cx="3733800" cy="954087"/>
          </a:xfrm>
          <a:prstGeom prst="rect">
            <a:avLst/>
          </a:prstGeom>
          <a:noFill/>
          <a:ln w="9525">
            <a:noFill/>
            <a:miter lim="800000"/>
            <a:headEnd/>
            <a:tailEnd/>
          </a:ln>
        </p:spPr>
        <p:txBody>
          <a:bodyPr>
            <a:spAutoFit/>
          </a:bodyPr>
          <a:lstStyle/>
          <a:p>
            <a:pPr algn="ctr"/>
            <a:r>
              <a:rPr lang="en-US" altLang="en-US" sz="2800"/>
              <a:t>The Art Institute</a:t>
            </a:r>
          </a:p>
          <a:p>
            <a:pPr algn="ctr"/>
            <a:r>
              <a:rPr lang="en-US" altLang="en-US" sz="2800"/>
              <a:t>Indianapolis, IN </a:t>
            </a:r>
          </a:p>
        </p:txBody>
      </p:sp>
      <p:sp>
        <p:nvSpPr>
          <p:cNvPr id="30729"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 $3,202</a:t>
            </a:r>
            <a:endParaRPr lang="en-US" altLang="en-US" sz="2000" dirty="0"/>
          </a:p>
        </p:txBody>
      </p:sp>
      <p:sp>
        <p:nvSpPr>
          <p:cNvPr id="30730"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$7,830</a:t>
            </a:r>
            <a:endParaRPr lang="en-US" altLang="en-US" sz="2000" dirty="0"/>
          </a:p>
        </p:txBody>
      </p:sp>
      <p:pic>
        <p:nvPicPr>
          <p:cNvPr id="30731" name="Picture 2"/>
          <p:cNvPicPr>
            <a:picLocks noChangeAspect="1" noChangeArrowheads="1"/>
          </p:cNvPicPr>
          <p:nvPr/>
        </p:nvPicPr>
        <p:blipFill>
          <a:blip r:embed="rId2" cstate="print"/>
          <a:srcRect/>
          <a:stretch>
            <a:fillRect/>
          </a:stretch>
        </p:blipFill>
        <p:spPr bwMode="auto">
          <a:xfrm>
            <a:off x="5867400" y="255588"/>
            <a:ext cx="2971800" cy="29718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5"/>
          <p:cNvSpPr txBox="1">
            <a:spLocks noChangeArrowheads="1"/>
          </p:cNvSpPr>
          <p:nvPr/>
        </p:nvSpPr>
        <p:spPr bwMode="auto">
          <a:xfrm>
            <a:off x="463550" y="4475163"/>
            <a:ext cx="3575050" cy="708025"/>
          </a:xfrm>
          <a:prstGeom prst="rect">
            <a:avLst/>
          </a:prstGeom>
          <a:noFill/>
          <a:ln w="9525">
            <a:noFill/>
            <a:miter lim="800000"/>
            <a:headEnd/>
            <a:tailEnd/>
          </a:ln>
        </p:spPr>
        <p:txBody>
          <a:bodyPr anchor="ctr">
            <a:spAutoFit/>
          </a:bodyPr>
          <a:lstStyle/>
          <a:p>
            <a:r>
              <a:rPr lang="en-US" altLang="en-US" sz="2000" dirty="0"/>
              <a:t>Tuition: </a:t>
            </a:r>
            <a:r>
              <a:rPr lang="en-US" sz="2000" dirty="0" smtClean="0"/>
              <a:t>$19,740</a:t>
            </a:r>
            <a:endParaRPr lang="en-US" altLang="en-US" sz="2000" dirty="0"/>
          </a:p>
          <a:p>
            <a:r>
              <a:rPr lang="en-US" altLang="en-US" sz="2000" dirty="0"/>
              <a:t>Varies based on Program</a:t>
            </a:r>
          </a:p>
        </p:txBody>
      </p:sp>
      <p:sp>
        <p:nvSpPr>
          <p:cNvPr id="31747"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a:t>
            </a:r>
          </a:p>
        </p:txBody>
      </p:sp>
      <p:sp>
        <p:nvSpPr>
          <p:cNvPr id="31748" name="TextBox 10"/>
          <p:cNvSpPr txBox="1">
            <a:spLocks noChangeArrowheads="1"/>
          </p:cNvSpPr>
          <p:nvPr/>
        </p:nvSpPr>
        <p:spPr bwMode="auto">
          <a:xfrm>
            <a:off x="5029200" y="39624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4,394</a:t>
            </a:r>
            <a:endParaRPr lang="en-US" altLang="en-US" sz="2000" dirty="0"/>
          </a:p>
        </p:txBody>
      </p:sp>
      <p:sp>
        <p:nvSpPr>
          <p:cNvPr id="31749" name="TextBox 11"/>
          <p:cNvSpPr txBox="1">
            <a:spLocks noChangeArrowheads="1"/>
          </p:cNvSpPr>
          <p:nvPr/>
        </p:nvSpPr>
        <p:spPr bwMode="auto">
          <a:xfrm>
            <a:off x="4800600" y="3048000"/>
            <a:ext cx="4057650" cy="400050"/>
          </a:xfrm>
          <a:prstGeom prst="rect">
            <a:avLst/>
          </a:prstGeom>
          <a:noFill/>
          <a:ln w="9525">
            <a:noFill/>
            <a:miter lim="800000"/>
            <a:headEnd/>
            <a:tailEnd/>
          </a:ln>
        </p:spPr>
        <p:txBody>
          <a:bodyPr anchor="ctr">
            <a:spAutoFit/>
          </a:bodyPr>
          <a:lstStyle/>
          <a:p>
            <a:r>
              <a:rPr lang="en-US" altLang="en-US" sz="2000" dirty="0"/>
              <a:t>Highest Degree: Doctorate </a:t>
            </a:r>
          </a:p>
        </p:txBody>
      </p:sp>
      <p:sp>
        <p:nvSpPr>
          <p:cNvPr id="7" name="Rectangle 6"/>
          <p:cNvSpPr/>
          <p:nvPr/>
        </p:nvSpPr>
        <p:spPr>
          <a:xfrm>
            <a:off x="0" y="533400"/>
            <a:ext cx="9144000" cy="914400"/>
          </a:xfrm>
          <a:prstGeom prst="rect">
            <a:avLst/>
          </a:prstGeom>
          <a:solidFill>
            <a:srgbClr val="058E82"/>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00CC99"/>
              </a:solidFill>
            </a:endParaRPr>
          </a:p>
        </p:txBody>
      </p:sp>
      <p:sp>
        <p:nvSpPr>
          <p:cNvPr id="31752" name="TextBox 3"/>
          <p:cNvSpPr txBox="1">
            <a:spLocks noChangeArrowheads="1"/>
          </p:cNvSpPr>
          <p:nvPr/>
        </p:nvSpPr>
        <p:spPr bwMode="auto">
          <a:xfrm>
            <a:off x="685800" y="493713"/>
            <a:ext cx="3733800" cy="954087"/>
          </a:xfrm>
          <a:prstGeom prst="rect">
            <a:avLst/>
          </a:prstGeom>
          <a:noFill/>
          <a:ln w="9525">
            <a:noFill/>
            <a:miter lim="800000"/>
            <a:headEnd/>
            <a:tailEnd/>
          </a:ln>
        </p:spPr>
        <p:txBody>
          <a:bodyPr>
            <a:spAutoFit/>
          </a:bodyPr>
          <a:lstStyle/>
          <a:p>
            <a:pPr algn="ctr"/>
            <a:r>
              <a:rPr lang="en-US" altLang="en-US" sz="2800"/>
              <a:t>Sullivan University</a:t>
            </a:r>
          </a:p>
          <a:p>
            <a:pPr algn="ctr"/>
            <a:r>
              <a:rPr lang="en-US" altLang="en-US" sz="2800"/>
              <a:t>Louisville, KY</a:t>
            </a:r>
          </a:p>
        </p:txBody>
      </p:sp>
      <p:sp>
        <p:nvSpPr>
          <p:cNvPr id="31753"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a:t>
            </a:r>
            <a:r>
              <a:rPr lang="en-US" sz="2000" dirty="0" smtClean="0"/>
              <a:t>$4,374</a:t>
            </a:r>
            <a:endParaRPr lang="en-US" altLang="en-US" sz="2000" dirty="0"/>
          </a:p>
        </p:txBody>
      </p:sp>
      <p:sp>
        <p:nvSpPr>
          <p:cNvPr id="31754"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sz="2000" dirty="0" smtClean="0"/>
              <a:t>$9,810</a:t>
            </a:r>
            <a:endParaRPr lang="en-US" altLang="en-US" sz="2000" dirty="0"/>
          </a:p>
        </p:txBody>
      </p:sp>
      <p:pic>
        <p:nvPicPr>
          <p:cNvPr id="31755" name="Picture 2" descr="http://t2.gstatic.com/images?q=tbn:ANd9GcSC6RwjSkvwb6d99StoqjoSAc-0SpnE0hDdPwcfAq_Bb9BKYWM:www.personalchef.com/images/SU_logo_340.JPG">
            <a:hlinkClick r:id="rId2"/>
          </p:cNvPr>
          <p:cNvPicPr>
            <a:picLocks noChangeAspect="1" noChangeArrowheads="1"/>
          </p:cNvPicPr>
          <p:nvPr/>
        </p:nvPicPr>
        <p:blipFill>
          <a:blip r:embed="rId3" cstate="print"/>
          <a:srcRect/>
          <a:stretch>
            <a:fillRect/>
          </a:stretch>
        </p:blipFill>
        <p:spPr bwMode="auto">
          <a:xfrm>
            <a:off x="5486400" y="366713"/>
            <a:ext cx="3371850" cy="12477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a:t>
            </a:r>
          </a:p>
        </p:txBody>
      </p:sp>
      <p:sp>
        <p:nvSpPr>
          <p:cNvPr id="32771" name="TextBox 11"/>
          <p:cNvSpPr txBox="1">
            <a:spLocks noChangeArrowheads="1"/>
          </p:cNvSpPr>
          <p:nvPr/>
        </p:nvSpPr>
        <p:spPr bwMode="auto">
          <a:xfrm>
            <a:off x="3581400" y="4837113"/>
            <a:ext cx="2895600" cy="954087"/>
          </a:xfrm>
          <a:prstGeom prst="rect">
            <a:avLst/>
          </a:prstGeom>
          <a:noFill/>
          <a:ln w="9525">
            <a:noFill/>
            <a:miter lim="800000"/>
            <a:headEnd/>
            <a:tailEnd/>
          </a:ln>
        </p:spPr>
        <p:txBody>
          <a:bodyPr anchor="ctr">
            <a:spAutoFit/>
          </a:bodyPr>
          <a:lstStyle/>
          <a:p>
            <a:r>
              <a:rPr lang="en-US" altLang="en-US" sz="2000" dirty="0"/>
              <a:t>                     - </a:t>
            </a:r>
            <a:r>
              <a:rPr lang="en-US" altLang="en-US" dirty="0"/>
              <a:t>10 months</a:t>
            </a:r>
          </a:p>
          <a:p>
            <a:r>
              <a:rPr lang="en-US" altLang="en-US" dirty="0"/>
              <a:t>                       - </a:t>
            </a:r>
            <a:r>
              <a:rPr lang="en-US" altLang="en-US" dirty="0" smtClean="0"/>
              <a:t>8 </a:t>
            </a:r>
            <a:r>
              <a:rPr lang="en-US" altLang="en-US" dirty="0"/>
              <a:t>Months</a:t>
            </a:r>
          </a:p>
          <a:p>
            <a:r>
              <a:rPr lang="en-US" altLang="en-US" dirty="0"/>
              <a:t>                       - </a:t>
            </a:r>
            <a:r>
              <a:rPr lang="en-US" altLang="en-US" dirty="0" smtClean="0"/>
              <a:t>5 </a:t>
            </a:r>
            <a:r>
              <a:rPr lang="en-US" altLang="en-US" dirty="0"/>
              <a:t>months</a:t>
            </a:r>
          </a:p>
        </p:txBody>
      </p:sp>
      <p:sp>
        <p:nvSpPr>
          <p:cNvPr id="7" name="Rectangle 6"/>
          <p:cNvSpPr/>
          <p:nvPr/>
        </p:nvSpPr>
        <p:spPr>
          <a:xfrm>
            <a:off x="0" y="533400"/>
            <a:ext cx="9144000" cy="9144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2775"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a:t>Housing: None</a:t>
            </a:r>
          </a:p>
        </p:txBody>
      </p:sp>
      <p:pic>
        <p:nvPicPr>
          <p:cNvPr id="32776" name="Picture 1"/>
          <p:cNvPicPr>
            <a:picLocks noChangeAspect="1"/>
          </p:cNvPicPr>
          <p:nvPr/>
        </p:nvPicPr>
        <p:blipFill>
          <a:blip r:embed="rId2" cstate="print"/>
          <a:srcRect/>
          <a:stretch>
            <a:fillRect/>
          </a:stretch>
        </p:blipFill>
        <p:spPr bwMode="auto">
          <a:xfrm>
            <a:off x="6688138" y="228600"/>
            <a:ext cx="2295525" cy="2438400"/>
          </a:xfrm>
          <a:prstGeom prst="rect">
            <a:avLst/>
          </a:prstGeom>
          <a:noFill/>
          <a:ln w="9525">
            <a:noFill/>
            <a:miter lim="800000"/>
            <a:headEnd/>
            <a:tailEnd/>
          </a:ln>
        </p:spPr>
      </p:pic>
      <p:sp>
        <p:nvSpPr>
          <p:cNvPr id="32777" name="TextBox 2"/>
          <p:cNvSpPr txBox="1">
            <a:spLocks noChangeArrowheads="1"/>
          </p:cNvSpPr>
          <p:nvPr/>
        </p:nvSpPr>
        <p:spPr bwMode="auto">
          <a:xfrm>
            <a:off x="685800" y="533400"/>
            <a:ext cx="4876800" cy="954088"/>
          </a:xfrm>
          <a:prstGeom prst="rect">
            <a:avLst/>
          </a:prstGeom>
          <a:noFill/>
          <a:ln w="9525">
            <a:noFill/>
            <a:miter lim="800000"/>
            <a:headEnd/>
            <a:tailEnd/>
          </a:ln>
        </p:spPr>
        <p:txBody>
          <a:bodyPr>
            <a:spAutoFit/>
          </a:bodyPr>
          <a:lstStyle/>
          <a:p>
            <a:pPr algn="ctr"/>
            <a:r>
              <a:rPr lang="en-US" altLang="en-US" sz="2800">
                <a:solidFill>
                  <a:schemeClr val="bg1"/>
                </a:solidFill>
              </a:rPr>
              <a:t>Salon Professional Academy Evansville, IN</a:t>
            </a:r>
          </a:p>
        </p:txBody>
      </p:sp>
      <p:sp>
        <p:nvSpPr>
          <p:cNvPr id="32778" name="TextBox 3"/>
          <p:cNvSpPr txBox="1">
            <a:spLocks noChangeArrowheads="1"/>
          </p:cNvSpPr>
          <p:nvPr/>
        </p:nvSpPr>
        <p:spPr bwMode="auto">
          <a:xfrm>
            <a:off x="1524000" y="4867275"/>
            <a:ext cx="3632200" cy="923925"/>
          </a:xfrm>
          <a:prstGeom prst="rect">
            <a:avLst/>
          </a:prstGeom>
          <a:noFill/>
          <a:ln w="9525">
            <a:noFill/>
            <a:miter lim="800000"/>
            <a:headEnd/>
            <a:tailEnd/>
          </a:ln>
        </p:spPr>
        <p:txBody>
          <a:bodyPr>
            <a:spAutoFit/>
          </a:bodyPr>
          <a:lstStyle/>
          <a:p>
            <a:r>
              <a:rPr lang="en-US" altLang="en-US" dirty="0"/>
              <a:t>Tuition: $17,700 -Cosmetology</a:t>
            </a:r>
          </a:p>
          <a:p>
            <a:r>
              <a:rPr lang="en-US" altLang="en-US" dirty="0"/>
              <a:t>             </a:t>
            </a:r>
            <a:r>
              <a:rPr lang="en-US" altLang="en-US" dirty="0" smtClean="0"/>
              <a:t>$8,790 </a:t>
            </a:r>
            <a:r>
              <a:rPr lang="en-US" altLang="en-US" dirty="0"/>
              <a:t>–Esthetics</a:t>
            </a:r>
          </a:p>
          <a:p>
            <a:r>
              <a:rPr lang="en-US" altLang="en-US" dirty="0"/>
              <a:t>             </a:t>
            </a:r>
            <a:r>
              <a:rPr lang="en-US" altLang="en-US" dirty="0" smtClean="0"/>
              <a:t>$2,690 </a:t>
            </a:r>
            <a:r>
              <a:rPr lang="en-US" altLang="en-US" dirty="0"/>
              <a:t>–Nail Specialist</a:t>
            </a:r>
          </a:p>
        </p:txBody>
      </p:sp>
      <p:sp>
        <p:nvSpPr>
          <p:cNvPr id="11" name="TextBox 11"/>
          <p:cNvSpPr txBox="1">
            <a:spLocks noChangeArrowheads="1"/>
          </p:cNvSpPr>
          <p:nvPr/>
        </p:nvSpPr>
        <p:spPr bwMode="auto">
          <a:xfrm>
            <a:off x="4724400" y="3886200"/>
            <a:ext cx="4057650" cy="400050"/>
          </a:xfrm>
          <a:prstGeom prst="rect">
            <a:avLst/>
          </a:prstGeom>
          <a:noFill/>
          <a:ln w="9525">
            <a:noFill/>
            <a:miter lim="800000"/>
            <a:headEnd/>
            <a:tailEnd/>
          </a:ln>
        </p:spPr>
        <p:txBody>
          <a:bodyPr anchor="ctr">
            <a:spAutoFit/>
          </a:bodyPr>
          <a:lstStyle/>
          <a:p>
            <a:r>
              <a:rPr lang="en-US" altLang="en-US" sz="2000" dirty="0"/>
              <a:t>Highest Degree: </a:t>
            </a:r>
            <a:r>
              <a:rPr lang="en-US" altLang="en-US" sz="2000" dirty="0" smtClean="0"/>
              <a:t>Certification </a:t>
            </a:r>
            <a:endParaRPr lang="en-US" altLang="en-US" sz="2000" dirty="0"/>
          </a:p>
        </p:txBody>
      </p:sp>
      <p:sp>
        <p:nvSpPr>
          <p:cNvPr id="12" name="TextBox 11"/>
          <p:cNvSpPr txBox="1">
            <a:spLocks noChangeArrowheads="1"/>
          </p:cNvSpPr>
          <p:nvPr/>
        </p:nvSpPr>
        <p:spPr bwMode="auto">
          <a:xfrm>
            <a:off x="533400" y="3886200"/>
            <a:ext cx="4057650" cy="400050"/>
          </a:xfrm>
          <a:prstGeom prst="rect">
            <a:avLst/>
          </a:prstGeom>
          <a:noFill/>
          <a:ln w="9525">
            <a:noFill/>
            <a:miter lim="800000"/>
            <a:headEnd/>
            <a:tailEnd/>
          </a:ln>
        </p:spPr>
        <p:txBody>
          <a:bodyPr anchor="ctr">
            <a:spAutoFit/>
          </a:bodyPr>
          <a:lstStyle/>
          <a:p>
            <a:r>
              <a:rPr lang="en-US" altLang="en-US" sz="2000" dirty="0" smtClean="0"/>
              <a:t>Other: 4,566 </a:t>
            </a:r>
            <a:endParaRPr lang="en-US" altLang="en-US" sz="2000" dirty="0"/>
          </a:p>
        </p:txBody>
      </p:sp>
    </p:spTree>
  </p:cSld>
  <p:clrMapOvr>
    <a:masterClrMapping/>
  </p:clrMapOvr>
  <p:transition advTm="1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482600" y="449580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14,850</a:t>
            </a:r>
            <a:endParaRPr lang="en-US" altLang="en-US" sz="2000" dirty="0"/>
          </a:p>
        </p:txBody>
      </p:sp>
      <p:sp>
        <p:nvSpPr>
          <p:cNvPr id="33795"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a:t>
            </a:r>
          </a:p>
        </p:txBody>
      </p:sp>
      <p:sp>
        <p:nvSpPr>
          <p:cNvPr id="33796" name="TextBox 13"/>
          <p:cNvSpPr txBox="1">
            <a:spLocks noChangeArrowheads="1"/>
          </p:cNvSpPr>
          <p:nvPr/>
        </p:nvSpPr>
        <p:spPr bwMode="auto">
          <a:xfrm>
            <a:off x="4953000" y="3790950"/>
            <a:ext cx="2895600" cy="400050"/>
          </a:xfrm>
          <a:prstGeom prst="rect">
            <a:avLst/>
          </a:prstGeom>
          <a:noFill/>
          <a:ln w="9525">
            <a:noFill/>
            <a:miter lim="800000"/>
            <a:headEnd/>
            <a:tailEnd/>
          </a:ln>
        </p:spPr>
        <p:txBody>
          <a:bodyPr anchor="ctr">
            <a:spAutoFit/>
          </a:bodyPr>
          <a:lstStyle/>
          <a:p>
            <a:r>
              <a:rPr lang="en-US" altLang="en-US" sz="2000"/>
              <a:t>Acceptance Rate: 88% </a:t>
            </a:r>
          </a:p>
        </p:txBody>
      </p:sp>
      <p:sp>
        <p:nvSpPr>
          <p:cNvPr id="7" name="Rectangle 6"/>
          <p:cNvSpPr/>
          <p:nvPr/>
        </p:nvSpPr>
        <p:spPr>
          <a:xfrm>
            <a:off x="0" y="533400"/>
            <a:ext cx="9144000" cy="914400"/>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3798" name="TextBox 3"/>
          <p:cNvSpPr txBox="1">
            <a:spLocks noChangeArrowheads="1"/>
          </p:cNvSpPr>
          <p:nvPr/>
        </p:nvSpPr>
        <p:spPr bwMode="auto">
          <a:xfrm>
            <a:off x="720725" y="533400"/>
            <a:ext cx="3733800" cy="954088"/>
          </a:xfrm>
          <a:prstGeom prst="rect">
            <a:avLst/>
          </a:prstGeom>
          <a:noFill/>
          <a:ln w="9525">
            <a:noFill/>
            <a:miter lim="800000"/>
            <a:headEnd/>
            <a:tailEnd/>
          </a:ln>
        </p:spPr>
        <p:txBody>
          <a:bodyPr>
            <a:spAutoFit/>
          </a:bodyPr>
          <a:lstStyle/>
          <a:p>
            <a:pPr algn="ctr"/>
            <a:r>
              <a:rPr lang="en-US" altLang="en-US" sz="2800"/>
              <a:t>Roger’s Academy Evansville, IN</a:t>
            </a:r>
          </a:p>
        </p:txBody>
      </p:sp>
      <p:sp>
        <p:nvSpPr>
          <p:cNvPr id="33799"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$5,252</a:t>
            </a:r>
            <a:endParaRPr lang="en-US" altLang="en-US" sz="2000" dirty="0"/>
          </a:p>
        </p:txBody>
      </p:sp>
      <p:sp>
        <p:nvSpPr>
          <p:cNvPr id="33800"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a:t>Housing: None</a:t>
            </a:r>
          </a:p>
        </p:txBody>
      </p:sp>
      <p:pic>
        <p:nvPicPr>
          <p:cNvPr id="33801" name="Picture 2"/>
          <p:cNvPicPr>
            <a:picLocks noChangeAspect="1"/>
          </p:cNvPicPr>
          <p:nvPr/>
        </p:nvPicPr>
        <p:blipFill>
          <a:blip r:embed="rId2" cstate="print"/>
          <a:srcRect/>
          <a:stretch>
            <a:fillRect/>
          </a:stretch>
        </p:blipFill>
        <p:spPr bwMode="auto">
          <a:xfrm>
            <a:off x="5334000" y="419100"/>
            <a:ext cx="3622675" cy="1143000"/>
          </a:xfrm>
          <a:prstGeom prst="rect">
            <a:avLst/>
          </a:prstGeom>
          <a:noFill/>
          <a:ln w="9525">
            <a:noFill/>
            <a:miter lim="800000"/>
            <a:headEnd/>
            <a:tailEnd/>
          </a:ln>
        </p:spPr>
      </p:pic>
      <p:sp>
        <p:nvSpPr>
          <p:cNvPr id="33802" name="TextBox 4"/>
          <p:cNvSpPr txBox="1">
            <a:spLocks noChangeArrowheads="1"/>
          </p:cNvSpPr>
          <p:nvPr/>
        </p:nvSpPr>
        <p:spPr bwMode="auto">
          <a:xfrm>
            <a:off x="4967288" y="4530725"/>
            <a:ext cx="2362200" cy="369888"/>
          </a:xfrm>
          <a:prstGeom prst="rect">
            <a:avLst/>
          </a:prstGeom>
          <a:noFill/>
          <a:ln w="9525">
            <a:noFill/>
            <a:miter lim="800000"/>
            <a:headEnd/>
            <a:tailEnd/>
          </a:ln>
        </p:spPr>
        <p:txBody>
          <a:bodyPr>
            <a:spAutoFit/>
          </a:bodyPr>
          <a:lstStyle/>
          <a:p>
            <a:r>
              <a:rPr lang="en-US" altLang="en-US" dirty="0"/>
              <a:t>Enrollment: </a:t>
            </a:r>
            <a:r>
              <a:rPr lang="en-US" altLang="en-US" dirty="0" smtClean="0"/>
              <a:t>75</a:t>
            </a:r>
            <a:endParaRPr lang="en-US" altLang="en-US" dirty="0"/>
          </a:p>
        </p:txBody>
      </p:sp>
    </p:spTree>
  </p:cSld>
  <p:clrMapOvr>
    <a:masterClrMapping/>
  </p:clrMapOvr>
  <p:transition advTm="1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495300" y="4697413"/>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16,200</a:t>
            </a:r>
            <a:endParaRPr lang="en-US" altLang="en-US" sz="2000" dirty="0"/>
          </a:p>
        </p:txBody>
      </p:sp>
      <p:sp>
        <p:nvSpPr>
          <p:cNvPr id="34819"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a:t>
            </a:r>
          </a:p>
        </p:txBody>
      </p:sp>
      <p:sp>
        <p:nvSpPr>
          <p:cNvPr id="34820" name="TextBox 11"/>
          <p:cNvSpPr txBox="1">
            <a:spLocks noChangeArrowheads="1"/>
          </p:cNvSpPr>
          <p:nvPr/>
        </p:nvSpPr>
        <p:spPr bwMode="auto">
          <a:xfrm>
            <a:off x="4495800" y="4703763"/>
            <a:ext cx="4114800" cy="400050"/>
          </a:xfrm>
          <a:prstGeom prst="rect">
            <a:avLst/>
          </a:prstGeom>
          <a:noFill/>
          <a:ln w="9525">
            <a:noFill/>
            <a:miter lim="800000"/>
            <a:headEnd/>
            <a:tailEnd/>
          </a:ln>
        </p:spPr>
        <p:txBody>
          <a:bodyPr anchor="ctr">
            <a:spAutoFit/>
          </a:bodyPr>
          <a:lstStyle/>
          <a:p>
            <a:r>
              <a:rPr lang="en-US" altLang="en-US" sz="2000"/>
              <a:t>Highest Degree: Certification</a:t>
            </a:r>
          </a:p>
        </p:txBody>
      </p:sp>
      <p:sp>
        <p:nvSpPr>
          <p:cNvPr id="7" name="Rectangle 6"/>
          <p:cNvSpPr/>
          <p:nvPr/>
        </p:nvSpPr>
        <p:spPr>
          <a:xfrm>
            <a:off x="0" y="533400"/>
            <a:ext cx="9144000" cy="914400"/>
          </a:xfrm>
          <a:prstGeom prst="rect">
            <a:avLst/>
          </a:prstGeom>
          <a:solidFill>
            <a:srgbClr val="EB920F"/>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4823" name="TextBox 20"/>
          <p:cNvSpPr txBox="1">
            <a:spLocks noChangeArrowheads="1"/>
          </p:cNvSpPr>
          <p:nvPr/>
        </p:nvSpPr>
        <p:spPr bwMode="auto">
          <a:xfrm>
            <a:off x="463550" y="3943350"/>
            <a:ext cx="2895600" cy="400050"/>
          </a:xfrm>
          <a:prstGeom prst="rect">
            <a:avLst/>
          </a:prstGeom>
          <a:noFill/>
          <a:ln w="9525">
            <a:noFill/>
            <a:miter lim="800000"/>
            <a:headEnd/>
            <a:tailEnd/>
          </a:ln>
        </p:spPr>
        <p:txBody>
          <a:bodyPr>
            <a:spAutoFit/>
          </a:bodyPr>
          <a:lstStyle/>
          <a:p>
            <a:r>
              <a:rPr lang="en-US" altLang="en-US" sz="2000" dirty="0" smtClean="0"/>
              <a:t>Other: $9,219</a:t>
            </a:r>
            <a:endParaRPr lang="en-US" altLang="en-US" sz="2000" dirty="0"/>
          </a:p>
        </p:txBody>
      </p:sp>
      <p:sp>
        <p:nvSpPr>
          <p:cNvPr id="34824" name="TextBox 21"/>
          <p:cNvSpPr txBox="1">
            <a:spLocks noChangeArrowheads="1"/>
          </p:cNvSpPr>
          <p:nvPr/>
        </p:nvSpPr>
        <p:spPr bwMode="auto">
          <a:xfrm>
            <a:off x="457200" y="3105150"/>
            <a:ext cx="2895600" cy="400050"/>
          </a:xfrm>
          <a:prstGeom prst="rect">
            <a:avLst/>
          </a:prstGeom>
          <a:noFill/>
          <a:ln w="9525">
            <a:noFill/>
            <a:miter lim="800000"/>
            <a:headEnd/>
            <a:tailEnd/>
          </a:ln>
        </p:spPr>
        <p:txBody>
          <a:bodyPr>
            <a:spAutoFit/>
          </a:bodyPr>
          <a:lstStyle/>
          <a:p>
            <a:r>
              <a:rPr lang="en-US" altLang="en-US" sz="2000"/>
              <a:t>Housing: None</a:t>
            </a:r>
          </a:p>
        </p:txBody>
      </p:sp>
      <p:sp>
        <p:nvSpPr>
          <p:cNvPr id="34825" name="TextBox 2"/>
          <p:cNvSpPr txBox="1">
            <a:spLocks noChangeArrowheads="1"/>
          </p:cNvSpPr>
          <p:nvPr/>
        </p:nvSpPr>
        <p:spPr bwMode="auto">
          <a:xfrm>
            <a:off x="1295400" y="547688"/>
            <a:ext cx="4191000" cy="954087"/>
          </a:xfrm>
          <a:prstGeom prst="rect">
            <a:avLst/>
          </a:prstGeom>
          <a:noFill/>
          <a:ln w="9525">
            <a:noFill/>
            <a:miter lim="800000"/>
            <a:headEnd/>
            <a:tailEnd/>
          </a:ln>
        </p:spPr>
        <p:txBody>
          <a:bodyPr>
            <a:spAutoFit/>
          </a:bodyPr>
          <a:lstStyle/>
          <a:p>
            <a:pPr algn="ctr"/>
            <a:r>
              <a:rPr lang="en-US" altLang="en-US" sz="2800"/>
              <a:t>Regency Beauty Institute Evansville, IN</a:t>
            </a:r>
          </a:p>
        </p:txBody>
      </p:sp>
      <p:pic>
        <p:nvPicPr>
          <p:cNvPr id="34826" name="Picture 3"/>
          <p:cNvPicPr>
            <a:picLocks noChangeAspect="1"/>
          </p:cNvPicPr>
          <p:nvPr/>
        </p:nvPicPr>
        <p:blipFill>
          <a:blip r:embed="rId2" cstate="print"/>
          <a:srcRect/>
          <a:stretch>
            <a:fillRect/>
          </a:stretch>
        </p:blipFill>
        <p:spPr bwMode="auto">
          <a:xfrm>
            <a:off x="6653213" y="277813"/>
            <a:ext cx="2390775" cy="2389187"/>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9"/>
          <p:cNvSpPr txBox="1">
            <a:spLocks noChangeArrowheads="1"/>
          </p:cNvSpPr>
          <p:nvPr/>
        </p:nvSpPr>
        <p:spPr bwMode="auto">
          <a:xfrm>
            <a:off x="484188" y="2266950"/>
            <a:ext cx="2895600" cy="400050"/>
          </a:xfrm>
          <a:prstGeom prst="rect">
            <a:avLst/>
          </a:prstGeom>
          <a:noFill/>
          <a:ln w="9525">
            <a:noFill/>
            <a:miter lim="800000"/>
            <a:headEnd/>
            <a:tailEnd/>
          </a:ln>
        </p:spPr>
        <p:txBody>
          <a:bodyPr anchor="ctr">
            <a:spAutoFit/>
          </a:bodyPr>
          <a:lstStyle/>
          <a:p>
            <a:r>
              <a:rPr lang="en-US" altLang="en-US" sz="2000"/>
              <a:t>College Type: Public </a:t>
            </a:r>
          </a:p>
        </p:txBody>
      </p:sp>
      <p:sp>
        <p:nvSpPr>
          <p:cNvPr id="35843" name="TextBox 11"/>
          <p:cNvSpPr txBox="1">
            <a:spLocks noChangeArrowheads="1"/>
          </p:cNvSpPr>
          <p:nvPr/>
        </p:nvSpPr>
        <p:spPr bwMode="auto">
          <a:xfrm>
            <a:off x="457200" y="4475163"/>
            <a:ext cx="2895600" cy="708025"/>
          </a:xfrm>
          <a:prstGeom prst="rect">
            <a:avLst/>
          </a:prstGeom>
          <a:noFill/>
          <a:ln w="9525">
            <a:noFill/>
            <a:miter lim="800000"/>
            <a:headEnd/>
            <a:tailEnd/>
          </a:ln>
        </p:spPr>
        <p:txBody>
          <a:bodyPr anchor="ctr">
            <a:spAutoFit/>
          </a:bodyPr>
          <a:lstStyle/>
          <a:p>
            <a:r>
              <a:rPr lang="en-US" altLang="en-US" sz="2000" dirty="0"/>
              <a:t>Tuition: </a:t>
            </a:r>
            <a:r>
              <a:rPr lang="en-US" sz="2000" dirty="0" smtClean="0"/>
              <a:t>$22,888</a:t>
            </a:r>
            <a:endParaRPr lang="en-US" altLang="en-US" sz="2000" dirty="0"/>
          </a:p>
          <a:p>
            <a:endParaRPr lang="en-US" altLang="en-US" sz="2000" dirty="0"/>
          </a:p>
        </p:txBody>
      </p:sp>
      <p:sp>
        <p:nvSpPr>
          <p:cNvPr id="7" name="Rectangle 6"/>
          <p:cNvSpPr/>
          <p:nvPr/>
        </p:nvSpPr>
        <p:spPr>
          <a:xfrm>
            <a:off x="0" y="533400"/>
            <a:ext cx="9144000" cy="914400"/>
          </a:xfrm>
          <a:prstGeom prst="rect">
            <a:avLst/>
          </a:prstGeom>
          <a:solidFill>
            <a:srgbClr val="2929D7"/>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35845" name="TextBox 3"/>
          <p:cNvSpPr txBox="1">
            <a:spLocks noChangeArrowheads="1"/>
          </p:cNvSpPr>
          <p:nvPr/>
        </p:nvSpPr>
        <p:spPr bwMode="auto">
          <a:xfrm>
            <a:off x="685800" y="493713"/>
            <a:ext cx="3733800" cy="954087"/>
          </a:xfrm>
          <a:prstGeom prst="rect">
            <a:avLst/>
          </a:prstGeom>
          <a:noFill/>
          <a:ln w="9525">
            <a:noFill/>
            <a:miter lim="800000"/>
            <a:headEnd/>
            <a:tailEnd/>
          </a:ln>
        </p:spPr>
        <p:txBody>
          <a:bodyPr>
            <a:spAutoFit/>
          </a:bodyPr>
          <a:lstStyle/>
          <a:p>
            <a:pPr algn="ctr"/>
            <a:r>
              <a:rPr lang="en-US" altLang="en-US" sz="2800"/>
              <a:t>University of Kentucky </a:t>
            </a:r>
          </a:p>
          <a:p>
            <a:pPr algn="ctr"/>
            <a:r>
              <a:rPr lang="en-US" altLang="en-US" sz="2800"/>
              <a:t>Lexington, KY </a:t>
            </a:r>
          </a:p>
        </p:txBody>
      </p:sp>
      <p:pic>
        <p:nvPicPr>
          <p:cNvPr id="35846" name="Picture 4"/>
          <p:cNvPicPr>
            <a:picLocks noChangeAspect="1" noChangeArrowheads="1"/>
          </p:cNvPicPr>
          <p:nvPr/>
        </p:nvPicPr>
        <p:blipFill>
          <a:blip r:embed="rId2" cstate="print"/>
          <a:srcRect/>
          <a:stretch>
            <a:fillRect/>
          </a:stretch>
        </p:blipFill>
        <p:spPr bwMode="auto">
          <a:xfrm>
            <a:off x="6248400" y="195263"/>
            <a:ext cx="2586038" cy="2071687"/>
          </a:xfrm>
          <a:prstGeom prst="rect">
            <a:avLst/>
          </a:prstGeom>
          <a:noFill/>
          <a:ln w="9525">
            <a:noFill/>
            <a:miter lim="800000"/>
            <a:headEnd/>
            <a:tailEnd/>
          </a:ln>
        </p:spPr>
      </p:pic>
      <p:sp>
        <p:nvSpPr>
          <p:cNvPr id="35847"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a:t>
            </a:r>
            <a:r>
              <a:rPr lang="en-US" sz="2000" dirty="0" smtClean="0"/>
              <a:t>$3,208</a:t>
            </a:r>
            <a:endParaRPr lang="en-US" altLang="en-US" sz="2000" dirty="0"/>
          </a:p>
        </p:txBody>
      </p:sp>
      <p:sp>
        <p:nvSpPr>
          <p:cNvPr id="35848"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sz="2000" dirty="0" smtClean="0"/>
              <a:t>$10,506</a:t>
            </a:r>
            <a:endParaRPr lang="en-US" altLang="en-US" sz="2000" dirty="0"/>
          </a:p>
        </p:txBody>
      </p:sp>
      <p:sp>
        <p:nvSpPr>
          <p:cNvPr id="35849" name="Rectangle 1"/>
          <p:cNvSpPr>
            <a:spLocks noChangeArrowheads="1"/>
          </p:cNvSpPr>
          <p:nvPr/>
        </p:nvSpPr>
        <p:spPr bwMode="auto">
          <a:xfrm>
            <a:off x="4967288" y="5022850"/>
            <a:ext cx="3371850" cy="400050"/>
          </a:xfrm>
          <a:prstGeom prst="rect">
            <a:avLst/>
          </a:prstGeom>
          <a:noFill/>
          <a:ln w="9525">
            <a:noFill/>
            <a:miter lim="800000"/>
            <a:headEnd/>
            <a:tailEnd/>
          </a:ln>
        </p:spPr>
        <p:txBody>
          <a:bodyPr>
            <a:spAutoFit/>
          </a:bodyPr>
          <a:lstStyle/>
          <a:p>
            <a:r>
              <a:rPr lang="en-US" altLang="en-US" sz="2000" dirty="0">
                <a:solidFill>
                  <a:srgbClr val="FFFFFF"/>
                </a:solidFill>
              </a:rPr>
              <a:t>Enrollment: </a:t>
            </a:r>
            <a:r>
              <a:rPr lang="en-US" altLang="en-US" sz="2000" dirty="0" smtClean="0">
                <a:solidFill>
                  <a:srgbClr val="FFFFFF"/>
                </a:solidFill>
              </a:rPr>
              <a:t>29,203 </a:t>
            </a:r>
            <a:endParaRPr lang="en-US" altLang="en-US" sz="2000" dirty="0">
              <a:solidFill>
                <a:srgbClr val="FFFFFF"/>
              </a:solidFill>
            </a:endParaRPr>
          </a:p>
        </p:txBody>
      </p:sp>
      <p:sp>
        <p:nvSpPr>
          <p:cNvPr id="35850" name="Rectangle 3"/>
          <p:cNvSpPr>
            <a:spLocks noChangeArrowheads="1"/>
          </p:cNvSpPr>
          <p:nvPr/>
        </p:nvSpPr>
        <p:spPr bwMode="auto">
          <a:xfrm>
            <a:off x="4967288" y="3900488"/>
            <a:ext cx="3371850" cy="400050"/>
          </a:xfrm>
          <a:prstGeom prst="rect">
            <a:avLst/>
          </a:prstGeom>
          <a:noFill/>
          <a:ln w="9525">
            <a:noFill/>
            <a:miter lim="800000"/>
            <a:headEnd/>
            <a:tailEnd/>
          </a:ln>
        </p:spPr>
        <p:txBody>
          <a:bodyPr>
            <a:spAutoFit/>
          </a:bodyPr>
          <a:lstStyle/>
          <a:p>
            <a:r>
              <a:rPr lang="en-US" altLang="en-US" sz="2000">
                <a:solidFill>
                  <a:srgbClr val="FFFFFF"/>
                </a:solidFill>
              </a:rPr>
              <a:t>Highest Degree: Doctorate</a:t>
            </a:r>
          </a:p>
        </p:txBody>
      </p:sp>
      <p:sp>
        <p:nvSpPr>
          <p:cNvPr id="35851" name="Rectangle 5"/>
          <p:cNvSpPr>
            <a:spLocks noChangeArrowheads="1"/>
          </p:cNvSpPr>
          <p:nvPr/>
        </p:nvSpPr>
        <p:spPr bwMode="auto">
          <a:xfrm>
            <a:off x="4967288" y="2916238"/>
            <a:ext cx="3386137" cy="400050"/>
          </a:xfrm>
          <a:prstGeom prst="rect">
            <a:avLst/>
          </a:prstGeom>
          <a:noFill/>
          <a:ln w="9525">
            <a:noFill/>
            <a:miter lim="800000"/>
            <a:headEnd/>
            <a:tailEnd/>
          </a:ln>
        </p:spPr>
        <p:txBody>
          <a:bodyPr>
            <a:spAutoFit/>
          </a:bodyPr>
          <a:lstStyle/>
          <a:p>
            <a:r>
              <a:rPr lang="en-US" altLang="en-US" sz="2000" dirty="0">
                <a:solidFill>
                  <a:srgbClr val="FFFFFF"/>
                </a:solidFill>
              </a:rPr>
              <a:t>Acceptance Rate: </a:t>
            </a:r>
            <a:r>
              <a:rPr lang="en-US" altLang="en-US" sz="2000" dirty="0" smtClean="0">
                <a:solidFill>
                  <a:srgbClr val="FFFFFF"/>
                </a:solidFill>
              </a:rPr>
              <a:t>72%</a:t>
            </a:r>
            <a:endParaRPr lang="en-US" altLang="en-US" sz="2000" dirty="0">
              <a:solidFill>
                <a:srgbClr val="FFFFFF"/>
              </a:solidFill>
            </a:endParaRPr>
          </a:p>
        </p:txBody>
      </p:sp>
    </p:spTree>
  </p:cSld>
  <p:clrMapOvr>
    <a:masterClrMapping/>
  </p:clrMapOvr>
  <p:transition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487363" y="491490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$9,344</a:t>
            </a:r>
            <a:endParaRPr lang="en-US" altLang="en-US" sz="2000" dirty="0"/>
          </a:p>
        </p:txBody>
      </p:sp>
      <p:sp>
        <p:nvSpPr>
          <p:cNvPr id="9219" name="TextBox 9"/>
          <p:cNvSpPr txBox="1">
            <a:spLocks noChangeArrowheads="1"/>
          </p:cNvSpPr>
          <p:nvPr/>
        </p:nvSpPr>
        <p:spPr bwMode="auto">
          <a:xfrm>
            <a:off x="463550" y="2266950"/>
            <a:ext cx="2895600" cy="400050"/>
          </a:xfrm>
          <a:prstGeom prst="rect">
            <a:avLst/>
          </a:prstGeom>
          <a:noFill/>
          <a:ln w="9525">
            <a:noFill/>
            <a:miter lim="800000"/>
            <a:headEnd/>
            <a:tailEnd/>
          </a:ln>
        </p:spPr>
        <p:txBody>
          <a:bodyPr anchor="ctr">
            <a:spAutoFit/>
          </a:bodyPr>
          <a:lstStyle/>
          <a:p>
            <a:r>
              <a:rPr lang="en-US" altLang="en-US" sz="2000"/>
              <a:t>College Type: Public </a:t>
            </a:r>
          </a:p>
        </p:txBody>
      </p:sp>
      <p:sp>
        <p:nvSpPr>
          <p:cNvPr id="9220" name="TextBox 10"/>
          <p:cNvSpPr txBox="1">
            <a:spLocks noChangeArrowheads="1"/>
          </p:cNvSpPr>
          <p:nvPr/>
        </p:nvSpPr>
        <p:spPr bwMode="auto">
          <a:xfrm>
            <a:off x="5029200" y="55626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20,655</a:t>
            </a:r>
            <a:endParaRPr lang="en-US" altLang="en-US" sz="2000" dirty="0"/>
          </a:p>
        </p:txBody>
      </p:sp>
      <p:sp>
        <p:nvSpPr>
          <p:cNvPr id="9221" name="TextBox 11"/>
          <p:cNvSpPr txBox="1">
            <a:spLocks noChangeArrowheads="1"/>
          </p:cNvSpPr>
          <p:nvPr/>
        </p:nvSpPr>
        <p:spPr bwMode="auto">
          <a:xfrm>
            <a:off x="4986338" y="4652963"/>
            <a:ext cx="3881437" cy="400050"/>
          </a:xfrm>
          <a:prstGeom prst="rect">
            <a:avLst/>
          </a:prstGeom>
          <a:noFill/>
          <a:ln w="9525">
            <a:noFill/>
            <a:miter lim="800000"/>
            <a:headEnd/>
            <a:tailEnd/>
          </a:ln>
        </p:spPr>
        <p:txBody>
          <a:bodyPr anchor="ctr">
            <a:spAutoFit/>
          </a:bodyPr>
          <a:lstStyle/>
          <a:p>
            <a:r>
              <a:rPr lang="en-US" altLang="en-US" sz="2000"/>
              <a:t>Highest Degree: Doctorate</a:t>
            </a:r>
          </a:p>
        </p:txBody>
      </p:sp>
      <p:sp>
        <p:nvSpPr>
          <p:cNvPr id="9222" name="TextBox 13"/>
          <p:cNvSpPr txBox="1">
            <a:spLocks noChangeArrowheads="1"/>
          </p:cNvSpPr>
          <p:nvPr/>
        </p:nvSpPr>
        <p:spPr bwMode="auto">
          <a:xfrm>
            <a:off x="4953000" y="3886200"/>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60%</a:t>
            </a:r>
            <a:endParaRPr lang="en-US" altLang="en-US" sz="2000" dirty="0"/>
          </a:p>
        </p:txBody>
      </p:sp>
      <p:sp>
        <p:nvSpPr>
          <p:cNvPr id="7" name="Rectangle 6"/>
          <p:cNvSpPr/>
          <p:nvPr/>
        </p:nvSpPr>
        <p:spPr>
          <a:xfrm>
            <a:off x="0" y="533400"/>
            <a:ext cx="9144000" cy="914400"/>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9224" name="TextBox 3"/>
          <p:cNvSpPr txBox="1">
            <a:spLocks noChangeArrowheads="1"/>
          </p:cNvSpPr>
          <p:nvPr/>
        </p:nvSpPr>
        <p:spPr bwMode="auto">
          <a:xfrm>
            <a:off x="685800" y="493713"/>
            <a:ext cx="3733800" cy="954087"/>
          </a:xfrm>
          <a:prstGeom prst="rect">
            <a:avLst/>
          </a:prstGeom>
          <a:noFill/>
          <a:ln w="9525">
            <a:noFill/>
            <a:miter lim="800000"/>
            <a:headEnd/>
            <a:tailEnd/>
          </a:ln>
        </p:spPr>
        <p:txBody>
          <a:bodyPr>
            <a:spAutoFit/>
          </a:bodyPr>
          <a:lstStyle/>
          <a:p>
            <a:pPr algn="ctr"/>
            <a:r>
              <a:rPr lang="en-US" altLang="en-US" sz="2800"/>
              <a:t>Ball State University</a:t>
            </a:r>
          </a:p>
          <a:p>
            <a:pPr algn="ctr"/>
            <a:r>
              <a:rPr lang="en-US" altLang="en-US" sz="2800"/>
              <a:t>Muncie, IN</a:t>
            </a:r>
          </a:p>
        </p:txBody>
      </p:sp>
      <p:pic>
        <p:nvPicPr>
          <p:cNvPr id="9225" name="Picture 4"/>
          <p:cNvPicPr>
            <a:picLocks noChangeAspect="1" noChangeArrowheads="1"/>
          </p:cNvPicPr>
          <p:nvPr/>
        </p:nvPicPr>
        <p:blipFill>
          <a:blip r:embed="rId2" cstate="print"/>
          <a:srcRect/>
          <a:stretch>
            <a:fillRect/>
          </a:stretch>
        </p:blipFill>
        <p:spPr bwMode="auto">
          <a:xfrm>
            <a:off x="6781800" y="301625"/>
            <a:ext cx="2085975" cy="2857500"/>
          </a:xfrm>
          <a:prstGeom prst="rect">
            <a:avLst/>
          </a:prstGeom>
          <a:noFill/>
          <a:ln w="9525">
            <a:noFill/>
            <a:miter lim="800000"/>
            <a:headEnd/>
            <a:tailEnd/>
          </a:ln>
        </p:spPr>
      </p:pic>
      <p:sp>
        <p:nvSpPr>
          <p:cNvPr id="9226" name="TextBox 20"/>
          <p:cNvSpPr txBox="1">
            <a:spLocks noChangeArrowheads="1"/>
          </p:cNvSpPr>
          <p:nvPr/>
        </p:nvSpPr>
        <p:spPr bwMode="auto">
          <a:xfrm>
            <a:off x="463550" y="3863975"/>
            <a:ext cx="3575050" cy="400110"/>
          </a:xfrm>
          <a:prstGeom prst="rect">
            <a:avLst/>
          </a:prstGeom>
          <a:noFill/>
          <a:ln w="9525">
            <a:noFill/>
            <a:miter lim="800000"/>
            <a:headEnd/>
            <a:tailEnd/>
          </a:ln>
        </p:spPr>
        <p:txBody>
          <a:bodyPr>
            <a:spAutoFit/>
          </a:bodyPr>
          <a:lstStyle/>
          <a:p>
            <a:r>
              <a:rPr lang="en-US" altLang="en-US" sz="2000" dirty="0" smtClean="0"/>
              <a:t>Other: $3,050</a:t>
            </a:r>
            <a:endParaRPr lang="en-US" altLang="en-US" sz="2000" dirty="0"/>
          </a:p>
        </p:txBody>
      </p:sp>
      <p:sp>
        <p:nvSpPr>
          <p:cNvPr id="9227"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9,126  </a:t>
            </a:r>
            <a:endParaRPr lang="en-US" altLang="en-US" sz="2000" dirty="0"/>
          </a:p>
        </p:txBody>
      </p:sp>
    </p:spTree>
  </p:cSld>
  <p:clrMapOvr>
    <a:masterClrMapping/>
  </p:clrMapOvr>
  <p:transition advTm="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5"/>
          <p:cNvSpPr txBox="1">
            <a:spLocks noChangeArrowheads="1"/>
          </p:cNvSpPr>
          <p:nvPr/>
        </p:nvSpPr>
        <p:spPr bwMode="auto">
          <a:xfrm>
            <a:off x="457200" y="4073525"/>
            <a:ext cx="2895600" cy="400050"/>
          </a:xfrm>
          <a:prstGeom prst="rect">
            <a:avLst/>
          </a:prstGeom>
          <a:noFill/>
          <a:ln w="9525">
            <a:noFill/>
            <a:miter lim="800000"/>
            <a:headEnd/>
            <a:tailEnd/>
          </a:ln>
        </p:spPr>
        <p:txBody>
          <a:bodyPr anchor="ctr">
            <a:spAutoFit/>
          </a:bodyPr>
          <a:lstStyle/>
          <a:p>
            <a:r>
              <a:rPr lang="en-US" altLang="en-US" sz="2000" dirty="0"/>
              <a:t>Tuition: </a:t>
            </a:r>
            <a:r>
              <a:rPr lang="en-US" sz="2000" dirty="0" smtClean="0"/>
              <a:t>$19,990</a:t>
            </a:r>
            <a:endParaRPr lang="en-US" altLang="en-US" sz="2000" dirty="0"/>
          </a:p>
        </p:txBody>
      </p:sp>
      <p:sp>
        <p:nvSpPr>
          <p:cNvPr id="44035"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44036" name="TextBox 10"/>
          <p:cNvSpPr txBox="1">
            <a:spLocks noChangeArrowheads="1"/>
          </p:cNvSpPr>
          <p:nvPr/>
        </p:nvSpPr>
        <p:spPr bwMode="auto">
          <a:xfrm>
            <a:off x="4953000" y="38735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1,056 </a:t>
            </a:r>
            <a:endParaRPr lang="en-US" altLang="en-US" sz="2000" dirty="0"/>
          </a:p>
        </p:txBody>
      </p:sp>
      <p:sp>
        <p:nvSpPr>
          <p:cNvPr id="44037" name="TextBox 11"/>
          <p:cNvSpPr txBox="1">
            <a:spLocks noChangeArrowheads="1"/>
          </p:cNvSpPr>
          <p:nvPr/>
        </p:nvSpPr>
        <p:spPr bwMode="auto">
          <a:xfrm>
            <a:off x="4953000" y="4629150"/>
            <a:ext cx="2895600" cy="400050"/>
          </a:xfrm>
          <a:prstGeom prst="rect">
            <a:avLst/>
          </a:prstGeom>
          <a:noFill/>
          <a:ln w="9525">
            <a:noFill/>
            <a:miter lim="800000"/>
            <a:headEnd/>
            <a:tailEnd/>
          </a:ln>
        </p:spPr>
        <p:txBody>
          <a:bodyPr anchor="ctr">
            <a:spAutoFit/>
          </a:bodyPr>
          <a:lstStyle/>
          <a:p>
            <a:r>
              <a:rPr lang="en-US" altLang="en-US" sz="2000"/>
              <a:t>Highest Degree: Master </a:t>
            </a:r>
          </a:p>
        </p:txBody>
      </p:sp>
      <p:sp>
        <p:nvSpPr>
          <p:cNvPr id="44038" name="TextBox 13"/>
          <p:cNvSpPr txBox="1">
            <a:spLocks noChangeArrowheads="1"/>
          </p:cNvSpPr>
          <p:nvPr/>
        </p:nvSpPr>
        <p:spPr bwMode="auto">
          <a:xfrm>
            <a:off x="4978400" y="3094038"/>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49% </a:t>
            </a:r>
            <a:endParaRPr lang="en-US" altLang="en-US" sz="2000" dirty="0"/>
          </a:p>
        </p:txBody>
      </p:sp>
      <p:sp>
        <p:nvSpPr>
          <p:cNvPr id="7" name="Rectangle 6"/>
          <p:cNvSpPr/>
          <p:nvPr/>
        </p:nvSpPr>
        <p:spPr>
          <a:xfrm>
            <a:off x="0" y="533400"/>
            <a:ext cx="9144000" cy="914400"/>
          </a:xfrm>
          <a:prstGeom prst="rect">
            <a:avLst/>
          </a:prstGeom>
          <a:solidFill>
            <a:srgbClr val="01325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44040" name="TextBox 3"/>
          <p:cNvSpPr txBox="1">
            <a:spLocks noChangeArrowheads="1"/>
          </p:cNvSpPr>
          <p:nvPr/>
        </p:nvSpPr>
        <p:spPr bwMode="auto">
          <a:xfrm>
            <a:off x="0" y="533400"/>
            <a:ext cx="6172200" cy="954088"/>
          </a:xfrm>
          <a:prstGeom prst="rect">
            <a:avLst/>
          </a:prstGeom>
          <a:solidFill>
            <a:srgbClr val="01325C"/>
          </a:solidFill>
          <a:ln w="9525">
            <a:noFill/>
            <a:miter lim="800000"/>
            <a:headEnd/>
            <a:tailEnd/>
          </a:ln>
        </p:spPr>
        <p:txBody>
          <a:bodyPr>
            <a:spAutoFit/>
          </a:bodyPr>
          <a:lstStyle/>
          <a:p>
            <a:pPr algn="ctr"/>
            <a:r>
              <a:rPr lang="en-US" altLang="en-US" sz="2800"/>
              <a:t>Brescia University</a:t>
            </a:r>
          </a:p>
          <a:p>
            <a:pPr algn="ctr"/>
            <a:r>
              <a:rPr lang="en-US" altLang="en-US" sz="2800"/>
              <a:t>Owensboro, KY</a:t>
            </a:r>
          </a:p>
        </p:txBody>
      </p:sp>
      <p:sp>
        <p:nvSpPr>
          <p:cNvPr id="22" name="TextBox 21"/>
          <p:cNvSpPr txBox="1"/>
          <p:nvPr/>
        </p:nvSpPr>
        <p:spPr>
          <a:xfrm>
            <a:off x="457200" y="3114675"/>
            <a:ext cx="3276600" cy="400050"/>
          </a:xfrm>
          <a:prstGeom prst="rect">
            <a:avLst/>
          </a:prstGeom>
          <a:noFill/>
        </p:spPr>
        <p:txBody>
          <a:bodyPr>
            <a:spAutoFit/>
          </a:bodyPr>
          <a:lstStyle/>
          <a:p>
            <a:pPr fontAlgn="auto">
              <a:spcBef>
                <a:spcPts val="0"/>
              </a:spcBef>
              <a:spcAft>
                <a:spcPts val="0"/>
              </a:spcAft>
              <a:defRPr/>
            </a:pPr>
            <a:r>
              <a:rPr lang="en-US" sz="2000" dirty="0">
                <a:latin typeface="+mn-lt"/>
                <a:cs typeface="+mn-cs"/>
              </a:rPr>
              <a:t>Room &amp; Board: $8,500</a:t>
            </a:r>
          </a:p>
        </p:txBody>
      </p:sp>
      <p:pic>
        <p:nvPicPr>
          <p:cNvPr id="44042" name="Picture 2"/>
          <p:cNvPicPr>
            <a:picLocks noChangeAspect="1" noChangeArrowheads="1"/>
          </p:cNvPicPr>
          <p:nvPr/>
        </p:nvPicPr>
        <p:blipFill>
          <a:blip r:embed="rId2" cstate="print"/>
          <a:srcRect/>
          <a:stretch>
            <a:fillRect/>
          </a:stretch>
        </p:blipFill>
        <p:spPr bwMode="auto">
          <a:xfrm>
            <a:off x="6302375" y="290513"/>
            <a:ext cx="2533650" cy="1809750"/>
          </a:xfrm>
          <a:prstGeom prst="rect">
            <a:avLst/>
          </a:prstGeom>
          <a:noFill/>
          <a:ln w="9525">
            <a:noFill/>
            <a:miter lim="800000"/>
            <a:headEnd/>
            <a:tailEnd/>
          </a:ln>
        </p:spPr>
      </p:pic>
      <p:sp>
        <p:nvSpPr>
          <p:cNvPr id="11" name="TextBox 5"/>
          <p:cNvSpPr txBox="1">
            <a:spLocks noChangeArrowheads="1"/>
          </p:cNvSpPr>
          <p:nvPr/>
        </p:nvSpPr>
        <p:spPr bwMode="auto">
          <a:xfrm>
            <a:off x="533400" y="4648200"/>
            <a:ext cx="2895600" cy="400050"/>
          </a:xfrm>
          <a:prstGeom prst="rect">
            <a:avLst/>
          </a:prstGeom>
          <a:noFill/>
          <a:ln w="9525">
            <a:noFill/>
            <a:miter lim="800000"/>
            <a:headEnd/>
            <a:tailEnd/>
          </a:ln>
        </p:spPr>
        <p:txBody>
          <a:bodyPr anchor="ctr">
            <a:spAutoFit/>
          </a:bodyPr>
          <a:lstStyle/>
          <a:p>
            <a:r>
              <a:rPr lang="en-US" altLang="en-US" sz="2000" dirty="0" smtClean="0"/>
              <a:t>Other: </a:t>
            </a:r>
            <a:r>
              <a:rPr lang="en-US" sz="2000" dirty="0" smtClean="0"/>
              <a:t>$1,000</a:t>
            </a:r>
            <a:endParaRPr lang="en-US" altLang="en-US" sz="2000" dirty="0"/>
          </a:p>
        </p:txBody>
      </p:sp>
    </p:spTree>
  </p:cSld>
  <p:clrMapOvr>
    <a:masterClrMapping/>
  </p:clrMapOvr>
  <p:transition advTm="1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5"/>
          <p:cNvSpPr txBox="1">
            <a:spLocks noChangeArrowheads="1"/>
          </p:cNvSpPr>
          <p:nvPr/>
        </p:nvSpPr>
        <p:spPr bwMode="auto">
          <a:xfrm>
            <a:off x="485775" y="4629150"/>
            <a:ext cx="2895600" cy="400050"/>
          </a:xfrm>
          <a:prstGeom prst="rect">
            <a:avLst/>
          </a:prstGeom>
          <a:noFill/>
          <a:ln w="9525">
            <a:noFill/>
            <a:miter lim="800000"/>
            <a:headEnd/>
            <a:tailEnd/>
          </a:ln>
        </p:spPr>
        <p:txBody>
          <a:bodyPr anchor="ctr">
            <a:spAutoFit/>
          </a:bodyPr>
          <a:lstStyle/>
          <a:p>
            <a:r>
              <a:rPr lang="en-US" altLang="en-US" sz="2000" dirty="0"/>
              <a:t>Tuition: </a:t>
            </a:r>
            <a:r>
              <a:rPr lang="en-US" sz="2000" dirty="0" smtClean="0"/>
              <a:t>$49,380</a:t>
            </a:r>
            <a:endParaRPr lang="en-US" altLang="en-US" sz="2000" dirty="0"/>
          </a:p>
        </p:txBody>
      </p:sp>
      <p:sp>
        <p:nvSpPr>
          <p:cNvPr id="45059"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a:t>
            </a:r>
          </a:p>
        </p:txBody>
      </p:sp>
      <p:sp>
        <p:nvSpPr>
          <p:cNvPr id="45060"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sz="2000" dirty="0" smtClean="0"/>
              <a:t>15,097</a:t>
            </a:r>
            <a:endParaRPr lang="en-US" altLang="en-US" sz="2000" dirty="0"/>
          </a:p>
        </p:txBody>
      </p:sp>
      <p:sp>
        <p:nvSpPr>
          <p:cNvPr id="45061" name="TextBox 11"/>
          <p:cNvSpPr txBox="1">
            <a:spLocks noChangeArrowheads="1"/>
          </p:cNvSpPr>
          <p:nvPr/>
        </p:nvSpPr>
        <p:spPr bwMode="auto">
          <a:xfrm>
            <a:off x="4953000" y="4629150"/>
            <a:ext cx="3733800" cy="400050"/>
          </a:xfrm>
          <a:prstGeom prst="rect">
            <a:avLst/>
          </a:prstGeom>
          <a:noFill/>
          <a:ln w="9525">
            <a:noFill/>
            <a:miter lim="800000"/>
            <a:headEnd/>
            <a:tailEnd/>
          </a:ln>
        </p:spPr>
        <p:txBody>
          <a:bodyPr anchor="ctr">
            <a:spAutoFit/>
          </a:bodyPr>
          <a:lstStyle/>
          <a:p>
            <a:r>
              <a:rPr lang="en-US" altLang="en-US" sz="2000"/>
              <a:t>Highest Degree: Doctorate</a:t>
            </a:r>
          </a:p>
        </p:txBody>
      </p:sp>
      <p:sp>
        <p:nvSpPr>
          <p:cNvPr id="45062" name="TextBox 13"/>
          <p:cNvSpPr txBox="1">
            <a:spLocks noChangeArrowheads="1"/>
          </p:cNvSpPr>
          <p:nvPr/>
        </p:nvSpPr>
        <p:spPr bwMode="auto">
          <a:xfrm>
            <a:off x="4953000" y="3790950"/>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9%</a:t>
            </a:r>
            <a:endParaRPr lang="en-US" altLang="en-US" sz="2000" dirty="0"/>
          </a:p>
        </p:txBody>
      </p:sp>
      <p:sp>
        <p:nvSpPr>
          <p:cNvPr id="7" name="Rectangle 6"/>
          <p:cNvSpPr/>
          <p:nvPr/>
        </p:nvSpPr>
        <p:spPr>
          <a:xfrm>
            <a:off x="0" y="493713"/>
            <a:ext cx="9144000" cy="954087"/>
          </a:xfrm>
          <a:prstGeom prst="rect">
            <a:avLst/>
          </a:prstGeom>
          <a:solidFill>
            <a:srgbClr val="87042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45064" name="TextBox 3"/>
          <p:cNvSpPr txBox="1">
            <a:spLocks noChangeArrowheads="1"/>
          </p:cNvSpPr>
          <p:nvPr/>
        </p:nvSpPr>
        <p:spPr bwMode="auto">
          <a:xfrm>
            <a:off x="685800" y="493713"/>
            <a:ext cx="4267200" cy="954087"/>
          </a:xfrm>
          <a:prstGeom prst="rect">
            <a:avLst/>
          </a:prstGeom>
          <a:solidFill>
            <a:srgbClr val="87042B"/>
          </a:solidFill>
          <a:ln w="9525">
            <a:noFill/>
            <a:miter lim="800000"/>
            <a:headEnd/>
            <a:tailEnd/>
          </a:ln>
        </p:spPr>
        <p:txBody>
          <a:bodyPr>
            <a:spAutoFit/>
          </a:bodyPr>
          <a:lstStyle/>
          <a:p>
            <a:pPr algn="ctr"/>
            <a:r>
              <a:rPr lang="en-US" altLang="en-US" sz="2800"/>
              <a:t>The University of Chicago Chicago, IL</a:t>
            </a:r>
          </a:p>
        </p:txBody>
      </p:sp>
      <p:sp>
        <p:nvSpPr>
          <p:cNvPr id="45065"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a:t>
            </a:r>
            <a:r>
              <a:rPr lang="en-US" sz="2000" dirty="0" smtClean="0"/>
              <a:t>$2,177</a:t>
            </a:r>
            <a:endParaRPr lang="en-US" altLang="en-US" sz="2000" dirty="0"/>
          </a:p>
        </p:txBody>
      </p:sp>
      <p:sp>
        <p:nvSpPr>
          <p:cNvPr id="45066"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sz="2000" dirty="0" smtClean="0"/>
              <a:t>$14,215</a:t>
            </a:r>
            <a:endParaRPr lang="en-US" altLang="en-US" sz="2000" dirty="0"/>
          </a:p>
        </p:txBody>
      </p:sp>
      <p:pic>
        <p:nvPicPr>
          <p:cNvPr id="45067" name="Picture 3"/>
          <p:cNvPicPr>
            <a:picLocks noChangeAspect="1" noChangeArrowheads="1"/>
          </p:cNvPicPr>
          <p:nvPr/>
        </p:nvPicPr>
        <p:blipFill>
          <a:blip r:embed="rId2" cstate="print"/>
          <a:srcRect/>
          <a:stretch>
            <a:fillRect/>
          </a:stretch>
        </p:blipFill>
        <p:spPr bwMode="auto">
          <a:xfrm>
            <a:off x="5562600" y="200025"/>
            <a:ext cx="3429000" cy="158115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5"/>
          <p:cNvSpPr txBox="1">
            <a:spLocks noChangeArrowheads="1"/>
          </p:cNvSpPr>
          <p:nvPr/>
        </p:nvSpPr>
        <p:spPr bwMode="auto">
          <a:xfrm>
            <a:off x="477838" y="3790950"/>
            <a:ext cx="2895600" cy="400050"/>
          </a:xfrm>
          <a:prstGeom prst="rect">
            <a:avLst/>
          </a:prstGeom>
          <a:noFill/>
          <a:ln w="9525">
            <a:noFill/>
            <a:miter lim="800000"/>
            <a:headEnd/>
            <a:tailEnd/>
          </a:ln>
        </p:spPr>
        <p:txBody>
          <a:bodyPr anchor="ctr">
            <a:spAutoFit/>
          </a:bodyPr>
          <a:lstStyle/>
          <a:p>
            <a:r>
              <a:rPr lang="en-US" altLang="en-US" sz="2000" dirty="0"/>
              <a:t>Tuition</a:t>
            </a:r>
            <a:r>
              <a:rPr lang="en-US" altLang="en-US" sz="2000" dirty="0" smtClean="0"/>
              <a:t>:</a:t>
            </a:r>
            <a:r>
              <a:rPr lang="en-US" sz="2000" dirty="0" smtClean="0"/>
              <a:t>$37,100</a:t>
            </a:r>
            <a:endParaRPr lang="en-US" altLang="en-US" sz="2000" dirty="0"/>
          </a:p>
        </p:txBody>
      </p:sp>
      <p:sp>
        <p:nvSpPr>
          <p:cNvPr id="43011"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43012"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1,387</a:t>
            </a:r>
            <a:endParaRPr lang="en-US" altLang="en-US" sz="2000" dirty="0"/>
          </a:p>
        </p:txBody>
      </p:sp>
      <p:sp>
        <p:nvSpPr>
          <p:cNvPr id="43013" name="TextBox 11"/>
          <p:cNvSpPr txBox="1">
            <a:spLocks noChangeArrowheads="1"/>
          </p:cNvSpPr>
          <p:nvPr/>
        </p:nvSpPr>
        <p:spPr bwMode="auto">
          <a:xfrm>
            <a:off x="4953000" y="4629150"/>
            <a:ext cx="3352800" cy="400050"/>
          </a:xfrm>
          <a:prstGeom prst="rect">
            <a:avLst/>
          </a:prstGeom>
          <a:noFill/>
          <a:ln w="9525">
            <a:noFill/>
            <a:miter lim="800000"/>
            <a:headEnd/>
            <a:tailEnd/>
          </a:ln>
        </p:spPr>
        <p:txBody>
          <a:bodyPr anchor="ctr">
            <a:spAutoFit/>
          </a:bodyPr>
          <a:lstStyle/>
          <a:p>
            <a:r>
              <a:rPr lang="en-US" altLang="en-US" sz="2000"/>
              <a:t>Highest Degree: Bachelor</a:t>
            </a:r>
          </a:p>
        </p:txBody>
      </p:sp>
      <p:sp>
        <p:nvSpPr>
          <p:cNvPr id="43014" name="TextBox 13"/>
          <p:cNvSpPr txBox="1">
            <a:spLocks noChangeArrowheads="1"/>
          </p:cNvSpPr>
          <p:nvPr/>
        </p:nvSpPr>
        <p:spPr bwMode="auto">
          <a:xfrm>
            <a:off x="4953000" y="3790950"/>
            <a:ext cx="35052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72%</a:t>
            </a:r>
            <a:endParaRPr lang="en-US" altLang="en-US" sz="2000" dirty="0"/>
          </a:p>
        </p:txBody>
      </p:sp>
      <p:sp>
        <p:nvSpPr>
          <p:cNvPr id="7" name="Rectangle 6"/>
          <p:cNvSpPr/>
          <p:nvPr/>
        </p:nvSpPr>
        <p:spPr>
          <a:xfrm>
            <a:off x="0" y="493713"/>
            <a:ext cx="9144000" cy="954087"/>
          </a:xfrm>
          <a:prstGeom prst="rect">
            <a:avLst/>
          </a:prstGeom>
          <a:solidFill>
            <a:srgbClr val="DAA73C"/>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43016" name="TextBox 3"/>
          <p:cNvSpPr txBox="1">
            <a:spLocks noChangeArrowheads="1"/>
          </p:cNvSpPr>
          <p:nvPr/>
        </p:nvSpPr>
        <p:spPr bwMode="auto">
          <a:xfrm>
            <a:off x="690563" y="493713"/>
            <a:ext cx="3733800" cy="954087"/>
          </a:xfrm>
          <a:prstGeom prst="rect">
            <a:avLst/>
          </a:prstGeom>
          <a:solidFill>
            <a:srgbClr val="DAA73C"/>
          </a:solidFill>
          <a:ln w="9525">
            <a:noFill/>
            <a:miter lim="800000"/>
            <a:headEnd/>
            <a:tailEnd/>
          </a:ln>
        </p:spPr>
        <p:txBody>
          <a:bodyPr>
            <a:spAutoFit/>
          </a:bodyPr>
          <a:lstStyle/>
          <a:p>
            <a:pPr algn="ctr"/>
            <a:r>
              <a:rPr lang="en-US" altLang="en-US" sz="2800"/>
              <a:t>Centre College</a:t>
            </a:r>
          </a:p>
          <a:p>
            <a:pPr algn="ctr"/>
            <a:r>
              <a:rPr lang="en-US" altLang="en-US" sz="2800"/>
              <a:t>Danville, KY</a:t>
            </a:r>
          </a:p>
        </p:txBody>
      </p:sp>
      <p:sp>
        <p:nvSpPr>
          <p:cNvPr id="43017" name="TextBox 21"/>
          <p:cNvSpPr txBox="1">
            <a:spLocks noChangeArrowheads="1"/>
          </p:cNvSpPr>
          <p:nvPr/>
        </p:nvSpPr>
        <p:spPr bwMode="auto">
          <a:xfrm>
            <a:off x="463550" y="3048000"/>
            <a:ext cx="4489450" cy="400050"/>
          </a:xfrm>
          <a:prstGeom prst="rect">
            <a:avLst/>
          </a:prstGeom>
          <a:noFill/>
          <a:ln w="9525">
            <a:noFill/>
            <a:miter lim="800000"/>
            <a:headEnd/>
            <a:tailEnd/>
          </a:ln>
        </p:spPr>
        <p:txBody>
          <a:bodyPr>
            <a:spAutoFit/>
          </a:bodyPr>
          <a:lstStyle/>
          <a:p>
            <a:r>
              <a:rPr lang="en-US" altLang="en-US" sz="2000" dirty="0" smtClean="0"/>
              <a:t>Housing: </a:t>
            </a:r>
            <a:r>
              <a:rPr lang="en-US" sz="2000" dirty="0" smtClean="0"/>
              <a:t>$9,340</a:t>
            </a:r>
            <a:endParaRPr lang="en-US" altLang="en-US" sz="2000" dirty="0"/>
          </a:p>
        </p:txBody>
      </p:sp>
      <p:pic>
        <p:nvPicPr>
          <p:cNvPr id="43018" name="Picture 2"/>
          <p:cNvPicPr>
            <a:picLocks noChangeAspect="1" noChangeArrowheads="1"/>
          </p:cNvPicPr>
          <p:nvPr/>
        </p:nvPicPr>
        <p:blipFill>
          <a:blip r:embed="rId2" cstate="print"/>
          <a:srcRect r="4033"/>
          <a:stretch>
            <a:fillRect/>
          </a:stretch>
        </p:blipFill>
        <p:spPr bwMode="auto">
          <a:xfrm>
            <a:off x="5902325" y="188913"/>
            <a:ext cx="2971800" cy="2478087"/>
          </a:xfrm>
          <a:prstGeom prst="rect">
            <a:avLst/>
          </a:prstGeom>
          <a:noFill/>
          <a:ln w="9525">
            <a:noFill/>
            <a:miter lim="800000"/>
            <a:headEnd/>
            <a:tailEnd/>
          </a:ln>
        </p:spPr>
      </p:pic>
      <p:sp>
        <p:nvSpPr>
          <p:cNvPr id="11" name="TextBox 5"/>
          <p:cNvSpPr txBox="1">
            <a:spLocks noChangeArrowheads="1"/>
          </p:cNvSpPr>
          <p:nvPr/>
        </p:nvSpPr>
        <p:spPr bwMode="auto">
          <a:xfrm>
            <a:off x="457200" y="4648200"/>
            <a:ext cx="2895600" cy="400050"/>
          </a:xfrm>
          <a:prstGeom prst="rect">
            <a:avLst/>
          </a:prstGeom>
          <a:noFill/>
          <a:ln w="9525">
            <a:noFill/>
            <a:miter lim="800000"/>
            <a:headEnd/>
            <a:tailEnd/>
          </a:ln>
        </p:spPr>
        <p:txBody>
          <a:bodyPr anchor="ctr">
            <a:spAutoFit/>
          </a:bodyPr>
          <a:lstStyle/>
          <a:p>
            <a:r>
              <a:rPr lang="en-US" altLang="en-US" sz="2000" dirty="0" smtClean="0"/>
              <a:t>Other: </a:t>
            </a:r>
            <a:r>
              <a:rPr lang="en-US" sz="2000" dirty="0" smtClean="0"/>
              <a:t>$1,500</a:t>
            </a:r>
            <a:endParaRPr lang="en-US" altLang="en-US" sz="2000" dirty="0"/>
          </a:p>
        </p:txBody>
      </p:sp>
    </p:spTree>
  </p:cSld>
  <p:clrMapOvr>
    <a:masterClrMapping/>
  </p:clrMapOvr>
  <p:transition advTm="1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5"/>
          <p:cNvSpPr txBox="1">
            <a:spLocks noChangeArrowheads="1"/>
          </p:cNvSpPr>
          <p:nvPr/>
        </p:nvSpPr>
        <p:spPr bwMode="auto">
          <a:xfrm>
            <a:off x="479425" y="4691063"/>
            <a:ext cx="2895600" cy="400050"/>
          </a:xfrm>
          <a:prstGeom prst="rect">
            <a:avLst/>
          </a:prstGeom>
          <a:noFill/>
          <a:ln w="9525">
            <a:noFill/>
            <a:miter lim="800000"/>
            <a:headEnd/>
            <a:tailEnd/>
          </a:ln>
        </p:spPr>
        <p:txBody>
          <a:bodyPr anchor="ctr">
            <a:spAutoFit/>
          </a:bodyPr>
          <a:lstStyle/>
          <a:p>
            <a:r>
              <a:rPr lang="en-US" altLang="en-US" sz="2000" dirty="0"/>
              <a:t>Tuition: </a:t>
            </a:r>
            <a:r>
              <a:rPr lang="en-US" sz="2000" dirty="0" smtClean="0"/>
              <a:t>$36,290</a:t>
            </a:r>
            <a:endParaRPr lang="en-US" altLang="en-US" sz="2000" dirty="0"/>
          </a:p>
        </p:txBody>
      </p:sp>
      <p:sp>
        <p:nvSpPr>
          <p:cNvPr id="46083"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a:t>
            </a:r>
          </a:p>
        </p:txBody>
      </p:sp>
      <p:sp>
        <p:nvSpPr>
          <p:cNvPr id="46084"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3,609 </a:t>
            </a:r>
            <a:endParaRPr lang="en-US" altLang="en-US" sz="2000" dirty="0"/>
          </a:p>
        </p:txBody>
      </p:sp>
      <p:sp>
        <p:nvSpPr>
          <p:cNvPr id="46085" name="TextBox 11"/>
          <p:cNvSpPr txBox="1">
            <a:spLocks noChangeArrowheads="1"/>
          </p:cNvSpPr>
          <p:nvPr/>
        </p:nvSpPr>
        <p:spPr bwMode="auto">
          <a:xfrm>
            <a:off x="4953000" y="4646613"/>
            <a:ext cx="3505200" cy="400050"/>
          </a:xfrm>
          <a:prstGeom prst="rect">
            <a:avLst/>
          </a:prstGeom>
          <a:noFill/>
          <a:ln w="9525">
            <a:noFill/>
            <a:miter lim="800000"/>
            <a:headEnd/>
            <a:tailEnd/>
          </a:ln>
        </p:spPr>
        <p:txBody>
          <a:bodyPr anchor="ctr">
            <a:spAutoFit/>
          </a:bodyPr>
          <a:lstStyle/>
          <a:p>
            <a:r>
              <a:rPr lang="en-US" altLang="en-US" sz="2000"/>
              <a:t>Highest Degree: Doctorate</a:t>
            </a:r>
          </a:p>
        </p:txBody>
      </p:sp>
      <p:sp>
        <p:nvSpPr>
          <p:cNvPr id="46086" name="TextBox 13"/>
          <p:cNvSpPr txBox="1">
            <a:spLocks noChangeArrowheads="1"/>
          </p:cNvSpPr>
          <p:nvPr/>
        </p:nvSpPr>
        <p:spPr bwMode="auto">
          <a:xfrm>
            <a:off x="4953000" y="3790950"/>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83%</a:t>
            </a:r>
            <a:endParaRPr lang="en-US" altLang="en-US" sz="2000" dirty="0"/>
          </a:p>
        </p:txBody>
      </p:sp>
      <p:sp>
        <p:nvSpPr>
          <p:cNvPr id="7" name="Rectangle 6"/>
          <p:cNvSpPr/>
          <p:nvPr/>
        </p:nvSpPr>
        <p:spPr>
          <a:xfrm>
            <a:off x="0" y="533400"/>
            <a:ext cx="9144000" cy="914400"/>
          </a:xfrm>
          <a:prstGeom prst="rect">
            <a:avLst/>
          </a:prstGeom>
          <a:solidFill>
            <a:srgbClr val="74011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46088" name="TextBox 3"/>
          <p:cNvSpPr txBox="1">
            <a:spLocks noChangeArrowheads="1"/>
          </p:cNvSpPr>
          <p:nvPr/>
        </p:nvSpPr>
        <p:spPr bwMode="auto">
          <a:xfrm>
            <a:off x="685800" y="493713"/>
            <a:ext cx="3733800" cy="954087"/>
          </a:xfrm>
          <a:prstGeom prst="rect">
            <a:avLst/>
          </a:prstGeom>
          <a:noFill/>
          <a:ln w="9525">
            <a:noFill/>
            <a:miter lim="800000"/>
            <a:headEnd/>
            <a:tailEnd/>
          </a:ln>
        </p:spPr>
        <p:txBody>
          <a:bodyPr>
            <a:spAutoFit/>
          </a:bodyPr>
          <a:lstStyle/>
          <a:p>
            <a:pPr algn="ctr"/>
            <a:r>
              <a:rPr lang="en-US" altLang="en-US" sz="2800"/>
              <a:t>Bellarmine University</a:t>
            </a:r>
          </a:p>
          <a:p>
            <a:pPr algn="ctr"/>
            <a:r>
              <a:rPr lang="en-US" altLang="en-US" sz="2800"/>
              <a:t>Louisville, KY</a:t>
            </a:r>
          </a:p>
        </p:txBody>
      </p:sp>
      <p:sp>
        <p:nvSpPr>
          <p:cNvPr id="46089"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a:t>
            </a:r>
            <a:r>
              <a:rPr lang="en-US" sz="2000" dirty="0" smtClean="0"/>
              <a:t>$5,292</a:t>
            </a:r>
            <a:endParaRPr lang="en-US" altLang="en-US" sz="2000" dirty="0"/>
          </a:p>
        </p:txBody>
      </p:sp>
      <p:sp>
        <p:nvSpPr>
          <p:cNvPr id="46090"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sz="2000" dirty="0" smtClean="0"/>
              <a:t>$11,076</a:t>
            </a:r>
            <a:endParaRPr lang="en-US" altLang="en-US" sz="2000" dirty="0"/>
          </a:p>
        </p:txBody>
      </p:sp>
      <p:pic>
        <p:nvPicPr>
          <p:cNvPr id="46091" name="Picture 3"/>
          <p:cNvPicPr>
            <a:picLocks noChangeAspect="1" noChangeArrowheads="1"/>
          </p:cNvPicPr>
          <p:nvPr/>
        </p:nvPicPr>
        <p:blipFill>
          <a:blip r:embed="rId2" cstate="print"/>
          <a:srcRect/>
          <a:stretch>
            <a:fillRect/>
          </a:stretch>
        </p:blipFill>
        <p:spPr bwMode="auto">
          <a:xfrm>
            <a:off x="5943600" y="-319088"/>
            <a:ext cx="3114675" cy="3116263"/>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8001000" cy="4038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defRPr/>
            </a:pPr>
            <a:r>
              <a:rPr sz="6000" b="0" cap="none"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Constantia" panose="02030602050306030303" pitchFamily="18" charset="0"/>
              </a:rPr>
              <a:t>Schools  shown next are OUT OF STATE public schools </a:t>
            </a:r>
            <a:r>
              <a:rPr sz="6000" b="0" cap="none" dirty="0" smtClean="0">
                <a:ln w="10160">
                  <a:solidFill>
                    <a:schemeClr val="accent1"/>
                  </a:solidFill>
                  <a:prstDash val="solid"/>
                </a:ln>
                <a:solidFill>
                  <a:srgbClr val="00B0F0"/>
                </a:solidFill>
                <a:effectLst/>
                <a:latin typeface="Constantia" panose="02030602050306030303" pitchFamily="18" charset="0"/>
              </a:rPr>
              <a:t>that</a:t>
            </a:r>
            <a:r>
              <a:rPr sz="6000" b="0" cap="none"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Constantia" panose="02030602050306030303" pitchFamily="18" charset="0"/>
              </a:rPr>
              <a:t> grant some sort of IN STATE benefits to Warrick Co. residents</a:t>
            </a:r>
            <a:endParaRPr sz="6000" b="0" cap="none" dirty="0">
              <a:ln w="10160">
                <a:solidFill>
                  <a:schemeClr val="accent1"/>
                </a:solidFill>
                <a:prstDash val="solid"/>
              </a:ln>
              <a:solidFill>
                <a:srgbClr val="00B0F0"/>
              </a:solidFill>
              <a:effectLst>
                <a:outerShdw blurRad="38100" dist="32000" dir="5400000" algn="tl">
                  <a:srgbClr val="000000">
                    <a:alpha val="30000"/>
                  </a:srgbClr>
                </a:outerShdw>
              </a:effectLst>
              <a:latin typeface="Constantia" panose="02030602050306030303" pitchFamily="18" charset="0"/>
            </a:endParaRPr>
          </a:p>
        </p:txBody>
      </p:sp>
    </p:spTree>
  </p:cSld>
  <p:clrMapOvr>
    <a:masterClrMapping/>
  </p:clrMapOvr>
  <p:transition advTm="1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Public</a:t>
            </a:r>
          </a:p>
        </p:txBody>
      </p:sp>
      <p:sp>
        <p:nvSpPr>
          <p:cNvPr id="39939" name="TextBox 11"/>
          <p:cNvSpPr txBox="1">
            <a:spLocks noChangeArrowheads="1"/>
          </p:cNvSpPr>
          <p:nvPr/>
        </p:nvSpPr>
        <p:spPr bwMode="auto">
          <a:xfrm>
            <a:off x="4419600" y="4586288"/>
            <a:ext cx="3581400" cy="400050"/>
          </a:xfrm>
          <a:prstGeom prst="rect">
            <a:avLst/>
          </a:prstGeom>
          <a:noFill/>
          <a:ln w="9525">
            <a:noFill/>
            <a:miter lim="800000"/>
            <a:headEnd/>
            <a:tailEnd/>
          </a:ln>
        </p:spPr>
        <p:txBody>
          <a:bodyPr anchor="ctr">
            <a:spAutoFit/>
          </a:bodyPr>
          <a:lstStyle/>
          <a:p>
            <a:r>
              <a:rPr lang="en-US" altLang="en-US" sz="2000"/>
              <a:t>Highest Degree: Doctoral</a:t>
            </a:r>
          </a:p>
        </p:txBody>
      </p:sp>
      <p:sp>
        <p:nvSpPr>
          <p:cNvPr id="39940" name="TextBox 13"/>
          <p:cNvSpPr txBox="1">
            <a:spLocks noChangeArrowheads="1"/>
          </p:cNvSpPr>
          <p:nvPr/>
        </p:nvSpPr>
        <p:spPr bwMode="auto">
          <a:xfrm>
            <a:off x="4419600" y="3636963"/>
            <a:ext cx="2895600" cy="708025"/>
          </a:xfrm>
          <a:prstGeom prst="rect">
            <a:avLst/>
          </a:prstGeom>
          <a:noFill/>
          <a:ln w="9525">
            <a:noFill/>
            <a:miter lim="800000"/>
            <a:headEnd/>
            <a:tailEnd/>
          </a:ln>
        </p:spPr>
        <p:txBody>
          <a:bodyPr anchor="ctr">
            <a:spAutoFit/>
          </a:bodyPr>
          <a:lstStyle/>
          <a:p>
            <a:r>
              <a:rPr lang="en-US" altLang="en-US" sz="2000" dirty="0">
                <a:solidFill>
                  <a:srgbClr val="FFFFFF"/>
                </a:solidFill>
              </a:rPr>
              <a:t>Acceptance Rate: </a:t>
            </a:r>
            <a:r>
              <a:rPr lang="en-US" altLang="en-US" sz="2000" dirty="0" smtClean="0">
                <a:solidFill>
                  <a:srgbClr val="FFFFFF"/>
                </a:solidFill>
              </a:rPr>
              <a:t>85% </a:t>
            </a:r>
            <a:endParaRPr lang="en-US" altLang="en-US" sz="2000" dirty="0">
              <a:solidFill>
                <a:srgbClr val="FFFFFF"/>
              </a:solidFill>
            </a:endParaRPr>
          </a:p>
          <a:p>
            <a:endParaRPr lang="en-US" altLang="en-US" sz="2000" dirty="0"/>
          </a:p>
        </p:txBody>
      </p:sp>
      <p:sp>
        <p:nvSpPr>
          <p:cNvPr id="7" name="Rectangle 6"/>
          <p:cNvSpPr/>
          <p:nvPr/>
        </p:nvSpPr>
        <p:spPr>
          <a:xfrm>
            <a:off x="0" y="533400"/>
            <a:ext cx="9144000" cy="914400"/>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9942" name="TextBox 3"/>
          <p:cNvSpPr txBox="1">
            <a:spLocks noChangeArrowheads="1"/>
          </p:cNvSpPr>
          <p:nvPr/>
        </p:nvSpPr>
        <p:spPr bwMode="auto">
          <a:xfrm>
            <a:off x="685800" y="493713"/>
            <a:ext cx="4953000" cy="954087"/>
          </a:xfrm>
          <a:prstGeom prst="rect">
            <a:avLst/>
          </a:prstGeom>
          <a:noFill/>
          <a:ln w="9525">
            <a:noFill/>
            <a:miter lim="800000"/>
            <a:headEnd/>
            <a:tailEnd/>
          </a:ln>
        </p:spPr>
        <p:txBody>
          <a:bodyPr>
            <a:spAutoFit/>
          </a:bodyPr>
          <a:lstStyle/>
          <a:p>
            <a:pPr algn="ctr"/>
            <a:r>
              <a:rPr lang="en-US" altLang="en-US" sz="2800"/>
              <a:t>SE Missouri State University</a:t>
            </a:r>
          </a:p>
          <a:p>
            <a:pPr algn="ctr"/>
            <a:r>
              <a:rPr lang="en-US" altLang="en-US" sz="2800"/>
              <a:t>Cape Girardeau, MO</a:t>
            </a:r>
          </a:p>
        </p:txBody>
      </p:sp>
      <p:sp>
        <p:nvSpPr>
          <p:cNvPr id="39944" name="TextBox 21"/>
          <p:cNvSpPr txBox="1">
            <a:spLocks noChangeArrowheads="1"/>
          </p:cNvSpPr>
          <p:nvPr/>
        </p:nvSpPr>
        <p:spPr bwMode="auto">
          <a:xfrm>
            <a:off x="457200" y="3048001"/>
            <a:ext cx="2895600" cy="707886"/>
          </a:xfrm>
          <a:prstGeom prst="rect">
            <a:avLst/>
          </a:prstGeom>
          <a:noFill/>
          <a:ln w="9525">
            <a:noFill/>
            <a:miter lim="800000"/>
            <a:headEnd/>
            <a:tailEnd/>
          </a:ln>
        </p:spPr>
        <p:txBody>
          <a:bodyPr wrap="square">
            <a:spAutoFit/>
          </a:bodyPr>
          <a:lstStyle/>
          <a:p>
            <a:r>
              <a:rPr lang="en-US" altLang="en-US" sz="2000" dirty="0"/>
              <a:t>Housing: </a:t>
            </a:r>
            <a:r>
              <a:rPr lang="en-US" altLang="en-US" sz="2000" dirty="0" smtClean="0"/>
              <a:t>$7,125</a:t>
            </a:r>
          </a:p>
          <a:p>
            <a:r>
              <a:rPr lang="en-US" altLang="en-US" sz="2000" dirty="0" smtClean="0"/>
              <a:t> </a:t>
            </a:r>
            <a:endParaRPr lang="en-US" altLang="en-US" sz="2000" dirty="0"/>
          </a:p>
        </p:txBody>
      </p:sp>
      <p:pic>
        <p:nvPicPr>
          <p:cNvPr id="39945" name="Picture 1"/>
          <p:cNvPicPr>
            <a:picLocks noChangeAspect="1"/>
          </p:cNvPicPr>
          <p:nvPr/>
        </p:nvPicPr>
        <p:blipFill>
          <a:blip r:embed="rId2" cstate="print"/>
          <a:srcRect/>
          <a:stretch>
            <a:fillRect/>
          </a:stretch>
        </p:blipFill>
        <p:spPr bwMode="auto">
          <a:xfrm>
            <a:off x="6311900" y="228600"/>
            <a:ext cx="2571750" cy="1781175"/>
          </a:xfrm>
          <a:prstGeom prst="rect">
            <a:avLst/>
          </a:prstGeom>
          <a:noFill/>
          <a:ln w="9525">
            <a:noFill/>
            <a:miter lim="800000"/>
            <a:headEnd/>
            <a:tailEnd/>
          </a:ln>
        </p:spPr>
      </p:pic>
      <p:sp>
        <p:nvSpPr>
          <p:cNvPr id="39946" name="TextBox 2"/>
          <p:cNvSpPr txBox="1">
            <a:spLocks noChangeArrowheads="1"/>
          </p:cNvSpPr>
          <p:nvPr/>
        </p:nvSpPr>
        <p:spPr bwMode="auto">
          <a:xfrm>
            <a:off x="4419600" y="5326063"/>
            <a:ext cx="2971800" cy="369887"/>
          </a:xfrm>
          <a:prstGeom prst="rect">
            <a:avLst/>
          </a:prstGeom>
          <a:noFill/>
          <a:ln w="9525">
            <a:noFill/>
            <a:miter lim="800000"/>
            <a:headEnd/>
            <a:tailEnd/>
          </a:ln>
        </p:spPr>
        <p:txBody>
          <a:bodyPr>
            <a:spAutoFit/>
          </a:bodyPr>
          <a:lstStyle/>
          <a:p>
            <a:r>
              <a:rPr lang="en-US" altLang="en-US" dirty="0"/>
              <a:t>Enrollment: </a:t>
            </a:r>
            <a:r>
              <a:rPr lang="en-US" altLang="en-US" dirty="0" smtClean="0"/>
              <a:t>12,087 </a:t>
            </a:r>
            <a:endParaRPr lang="en-US" altLang="en-US" dirty="0"/>
          </a:p>
        </p:txBody>
      </p:sp>
      <p:sp>
        <p:nvSpPr>
          <p:cNvPr id="39947" name="Rectangle 4"/>
          <p:cNvSpPr>
            <a:spLocks noChangeArrowheads="1"/>
          </p:cNvSpPr>
          <p:nvPr/>
        </p:nvSpPr>
        <p:spPr bwMode="auto">
          <a:xfrm>
            <a:off x="457200" y="4572000"/>
            <a:ext cx="3130550" cy="707886"/>
          </a:xfrm>
          <a:prstGeom prst="rect">
            <a:avLst/>
          </a:prstGeom>
          <a:noFill/>
          <a:ln w="9525">
            <a:noFill/>
            <a:miter lim="800000"/>
            <a:headEnd/>
            <a:tailEnd/>
          </a:ln>
        </p:spPr>
        <p:txBody>
          <a:bodyPr wrap="square">
            <a:spAutoFit/>
          </a:bodyPr>
          <a:lstStyle/>
          <a:p>
            <a:r>
              <a:rPr lang="en-US" altLang="en-US" sz="2000" dirty="0">
                <a:solidFill>
                  <a:srgbClr val="FFFFFF"/>
                </a:solidFill>
              </a:rPr>
              <a:t>Tuition: </a:t>
            </a:r>
            <a:r>
              <a:rPr lang="en-US" altLang="en-US" sz="2000" dirty="0" smtClean="0">
                <a:solidFill>
                  <a:srgbClr val="FFFFFF"/>
                </a:solidFill>
              </a:rPr>
              <a:t>$5,979</a:t>
            </a:r>
            <a:endParaRPr lang="en-US" altLang="en-US" sz="2000" dirty="0">
              <a:solidFill>
                <a:srgbClr val="FFFFFF"/>
              </a:solidFill>
            </a:endParaRPr>
          </a:p>
          <a:p>
            <a:endParaRPr lang="en-US" altLang="en-US" sz="2000" dirty="0">
              <a:solidFill>
                <a:srgbClr val="FFFFFF"/>
              </a:solidFill>
            </a:endParaRPr>
          </a:p>
        </p:txBody>
      </p:sp>
      <p:sp>
        <p:nvSpPr>
          <p:cNvPr id="11" name="Rectangle 4"/>
          <p:cNvSpPr>
            <a:spLocks noChangeArrowheads="1"/>
          </p:cNvSpPr>
          <p:nvPr/>
        </p:nvSpPr>
        <p:spPr bwMode="auto">
          <a:xfrm>
            <a:off x="457200" y="3733800"/>
            <a:ext cx="3130550" cy="707886"/>
          </a:xfrm>
          <a:prstGeom prst="rect">
            <a:avLst/>
          </a:prstGeom>
          <a:noFill/>
          <a:ln w="9525">
            <a:noFill/>
            <a:miter lim="800000"/>
            <a:headEnd/>
            <a:tailEnd/>
          </a:ln>
        </p:spPr>
        <p:txBody>
          <a:bodyPr wrap="square">
            <a:spAutoFit/>
          </a:bodyPr>
          <a:lstStyle/>
          <a:p>
            <a:r>
              <a:rPr lang="en-US" altLang="en-US" sz="2000" dirty="0" smtClean="0">
                <a:solidFill>
                  <a:srgbClr val="FFFFFF"/>
                </a:solidFill>
              </a:rPr>
              <a:t>Other: $1,270</a:t>
            </a:r>
            <a:endParaRPr lang="en-US" altLang="en-US" sz="2000" dirty="0">
              <a:solidFill>
                <a:srgbClr val="FFFFFF"/>
              </a:solidFill>
            </a:endParaRPr>
          </a:p>
          <a:p>
            <a:endParaRPr lang="en-US" altLang="en-US" sz="2000" dirty="0">
              <a:solidFill>
                <a:srgbClr val="FFFFFF"/>
              </a:solidFill>
            </a:endParaRPr>
          </a:p>
        </p:txBody>
      </p:sp>
    </p:spTree>
  </p:cSld>
  <p:clrMapOvr>
    <a:masterClrMapping/>
  </p:clrMapOvr>
  <p:transition advTm="1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360363" y="4876800"/>
            <a:ext cx="3546475"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$13</a:t>
            </a:r>
            <a:r>
              <a:rPr lang="en-US" sz="2000" dirty="0" smtClean="0"/>
              <a:t>,137</a:t>
            </a:r>
            <a:endParaRPr lang="en-US" altLang="en-US" sz="2000" dirty="0"/>
          </a:p>
        </p:txBody>
      </p:sp>
      <p:sp>
        <p:nvSpPr>
          <p:cNvPr id="37891" name="TextBox 9"/>
          <p:cNvSpPr txBox="1">
            <a:spLocks noChangeArrowheads="1"/>
          </p:cNvSpPr>
          <p:nvPr/>
        </p:nvSpPr>
        <p:spPr bwMode="auto">
          <a:xfrm>
            <a:off x="331788" y="2066925"/>
            <a:ext cx="2895600" cy="400050"/>
          </a:xfrm>
          <a:prstGeom prst="rect">
            <a:avLst/>
          </a:prstGeom>
          <a:noFill/>
          <a:ln w="9525">
            <a:noFill/>
            <a:miter lim="800000"/>
            <a:headEnd/>
            <a:tailEnd/>
          </a:ln>
        </p:spPr>
        <p:txBody>
          <a:bodyPr anchor="ctr">
            <a:spAutoFit/>
          </a:bodyPr>
          <a:lstStyle/>
          <a:p>
            <a:r>
              <a:rPr lang="en-US" altLang="en-US" sz="2000"/>
              <a:t>College Type: Public </a:t>
            </a:r>
          </a:p>
        </p:txBody>
      </p:sp>
      <p:sp>
        <p:nvSpPr>
          <p:cNvPr id="37892" name="TextBox 10"/>
          <p:cNvSpPr txBox="1">
            <a:spLocks noChangeArrowheads="1"/>
          </p:cNvSpPr>
          <p:nvPr/>
        </p:nvSpPr>
        <p:spPr bwMode="auto">
          <a:xfrm>
            <a:off x="4987925" y="4876800"/>
            <a:ext cx="2895600" cy="400050"/>
          </a:xfrm>
          <a:prstGeom prst="rect">
            <a:avLst/>
          </a:prstGeom>
          <a:noFill/>
          <a:ln w="9525">
            <a:noFill/>
            <a:miter lim="800000"/>
            <a:headEnd/>
            <a:tailEnd/>
          </a:ln>
        </p:spPr>
        <p:txBody>
          <a:bodyPr anchor="ctr">
            <a:spAutoFit/>
          </a:bodyPr>
          <a:lstStyle/>
          <a:p>
            <a:r>
              <a:rPr lang="en-US" altLang="en-US" sz="2000"/>
              <a:t>Enrollment: 17,989 </a:t>
            </a:r>
          </a:p>
        </p:txBody>
      </p:sp>
      <p:sp>
        <p:nvSpPr>
          <p:cNvPr id="37893" name="TextBox 11"/>
          <p:cNvSpPr txBox="1">
            <a:spLocks noChangeArrowheads="1"/>
          </p:cNvSpPr>
          <p:nvPr/>
        </p:nvSpPr>
        <p:spPr bwMode="auto">
          <a:xfrm>
            <a:off x="4979988" y="4005263"/>
            <a:ext cx="4267200" cy="400050"/>
          </a:xfrm>
          <a:prstGeom prst="rect">
            <a:avLst/>
          </a:prstGeom>
          <a:noFill/>
          <a:ln w="9525">
            <a:noFill/>
            <a:miter lim="800000"/>
            <a:headEnd/>
            <a:tailEnd/>
          </a:ln>
        </p:spPr>
        <p:txBody>
          <a:bodyPr anchor="ctr">
            <a:spAutoFit/>
          </a:bodyPr>
          <a:lstStyle/>
          <a:p>
            <a:r>
              <a:rPr lang="en-US" altLang="en-US" sz="2000"/>
              <a:t>Highest Degree: Doctorate</a:t>
            </a:r>
          </a:p>
        </p:txBody>
      </p:sp>
      <p:sp>
        <p:nvSpPr>
          <p:cNvPr id="7" name="Rectangle 6"/>
          <p:cNvSpPr/>
          <p:nvPr/>
        </p:nvSpPr>
        <p:spPr>
          <a:xfrm>
            <a:off x="0" y="493713"/>
            <a:ext cx="9144000" cy="954087"/>
          </a:xfrm>
          <a:prstGeom prst="rect">
            <a:avLst/>
          </a:prstGeom>
          <a:solidFill>
            <a:srgbClr val="8C3434"/>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37895" name="TextBox 3"/>
          <p:cNvSpPr txBox="1">
            <a:spLocks noChangeArrowheads="1"/>
          </p:cNvSpPr>
          <p:nvPr/>
        </p:nvSpPr>
        <p:spPr bwMode="auto">
          <a:xfrm>
            <a:off x="685800" y="493713"/>
            <a:ext cx="5181600" cy="954087"/>
          </a:xfrm>
          <a:prstGeom prst="rect">
            <a:avLst/>
          </a:prstGeom>
          <a:noFill/>
          <a:ln w="9525">
            <a:noFill/>
            <a:miter lim="800000"/>
            <a:headEnd/>
            <a:tailEnd/>
          </a:ln>
        </p:spPr>
        <p:txBody>
          <a:bodyPr>
            <a:spAutoFit/>
          </a:bodyPr>
          <a:lstStyle/>
          <a:p>
            <a:pPr algn="ctr"/>
            <a:r>
              <a:rPr lang="en-US" altLang="en-US" sz="2800"/>
              <a:t>Southern Illinois University</a:t>
            </a:r>
          </a:p>
          <a:p>
            <a:pPr algn="ctr"/>
            <a:r>
              <a:rPr lang="en-US" altLang="en-US" sz="2800"/>
              <a:t>Carbondale, IL</a:t>
            </a:r>
          </a:p>
        </p:txBody>
      </p:sp>
      <p:sp>
        <p:nvSpPr>
          <p:cNvPr id="37896" name="TextBox 20"/>
          <p:cNvSpPr txBox="1">
            <a:spLocks noChangeArrowheads="1"/>
          </p:cNvSpPr>
          <p:nvPr/>
        </p:nvSpPr>
        <p:spPr bwMode="auto">
          <a:xfrm>
            <a:off x="304800" y="3810000"/>
            <a:ext cx="3783012" cy="400050"/>
          </a:xfrm>
          <a:prstGeom prst="rect">
            <a:avLst/>
          </a:prstGeom>
          <a:noFill/>
          <a:ln w="9525">
            <a:noFill/>
            <a:miter lim="800000"/>
            <a:headEnd/>
            <a:tailEnd/>
          </a:ln>
        </p:spPr>
        <p:txBody>
          <a:bodyPr>
            <a:spAutoFit/>
          </a:bodyPr>
          <a:lstStyle/>
          <a:p>
            <a:r>
              <a:rPr lang="en-US" altLang="en-US" sz="2000" dirty="0" smtClean="0"/>
              <a:t>Other:4,000</a:t>
            </a:r>
            <a:endParaRPr lang="en-US" altLang="en-US" sz="2000" dirty="0"/>
          </a:p>
        </p:txBody>
      </p:sp>
      <p:sp>
        <p:nvSpPr>
          <p:cNvPr id="37897" name="TextBox 21"/>
          <p:cNvSpPr txBox="1">
            <a:spLocks noChangeArrowheads="1"/>
          </p:cNvSpPr>
          <p:nvPr/>
        </p:nvSpPr>
        <p:spPr bwMode="auto">
          <a:xfrm>
            <a:off x="381000" y="2921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$9,996</a:t>
            </a:r>
            <a:endParaRPr lang="en-US" altLang="en-US" sz="2000" dirty="0"/>
          </a:p>
        </p:txBody>
      </p:sp>
      <p:pic>
        <p:nvPicPr>
          <p:cNvPr id="37898" name="Picture 2"/>
          <p:cNvPicPr>
            <a:picLocks noChangeAspect="1" noChangeArrowheads="1"/>
          </p:cNvPicPr>
          <p:nvPr/>
        </p:nvPicPr>
        <p:blipFill>
          <a:blip r:embed="rId3" cstate="print"/>
          <a:srcRect b="9624"/>
          <a:stretch>
            <a:fillRect/>
          </a:stretch>
        </p:blipFill>
        <p:spPr bwMode="auto">
          <a:xfrm>
            <a:off x="6907213" y="273050"/>
            <a:ext cx="1952625" cy="2281238"/>
          </a:xfrm>
          <a:prstGeom prst="rect">
            <a:avLst/>
          </a:prstGeom>
          <a:noFill/>
          <a:ln w="9525">
            <a:noFill/>
            <a:miter lim="800000"/>
            <a:headEnd/>
            <a:tailEnd/>
          </a:ln>
        </p:spPr>
      </p:pic>
      <p:sp>
        <p:nvSpPr>
          <p:cNvPr id="37899" name="Rectangle 1"/>
          <p:cNvSpPr>
            <a:spLocks noChangeArrowheads="1"/>
          </p:cNvSpPr>
          <p:nvPr/>
        </p:nvSpPr>
        <p:spPr bwMode="auto">
          <a:xfrm>
            <a:off x="5105400" y="3074988"/>
            <a:ext cx="3429000" cy="400050"/>
          </a:xfrm>
          <a:prstGeom prst="rect">
            <a:avLst/>
          </a:prstGeom>
          <a:noFill/>
          <a:ln w="9525">
            <a:noFill/>
            <a:miter lim="800000"/>
            <a:headEnd/>
            <a:tailEnd/>
          </a:ln>
        </p:spPr>
        <p:txBody>
          <a:bodyPr>
            <a:spAutoFit/>
          </a:bodyPr>
          <a:lstStyle/>
          <a:p>
            <a:r>
              <a:rPr lang="en-US" altLang="en-US" sz="2000" dirty="0">
                <a:solidFill>
                  <a:srgbClr val="FFFFFF"/>
                </a:solidFill>
              </a:rPr>
              <a:t>Acceptance Rate: </a:t>
            </a:r>
            <a:r>
              <a:rPr lang="en-US" altLang="en-US" sz="2000" dirty="0" smtClean="0">
                <a:solidFill>
                  <a:srgbClr val="FFFFFF"/>
                </a:solidFill>
              </a:rPr>
              <a:t>82% </a:t>
            </a:r>
            <a:endParaRPr lang="en-US" altLang="en-US" sz="2000" dirty="0">
              <a:solidFill>
                <a:srgbClr val="FFFFFF"/>
              </a:solidFill>
            </a:endParaRPr>
          </a:p>
        </p:txBody>
      </p:sp>
    </p:spTree>
  </p:cSld>
  <p:clrMapOvr>
    <a:masterClrMapping/>
  </p:clrMapOvr>
  <p:transition advTm="1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5"/>
          <p:cNvSpPr txBox="1">
            <a:spLocks noChangeArrowheads="1"/>
          </p:cNvSpPr>
          <p:nvPr/>
        </p:nvSpPr>
        <p:spPr bwMode="auto">
          <a:xfrm>
            <a:off x="457200" y="4212401"/>
            <a:ext cx="2895600" cy="40011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$8,550</a:t>
            </a:r>
            <a:endParaRPr lang="en-US" altLang="en-US" sz="2000" dirty="0"/>
          </a:p>
        </p:txBody>
      </p:sp>
      <p:sp>
        <p:nvSpPr>
          <p:cNvPr id="41987" name="TextBox 9"/>
          <p:cNvSpPr txBox="1">
            <a:spLocks noChangeArrowheads="1"/>
          </p:cNvSpPr>
          <p:nvPr/>
        </p:nvSpPr>
        <p:spPr bwMode="auto">
          <a:xfrm>
            <a:off x="457200" y="2266920"/>
            <a:ext cx="4267200" cy="400110"/>
          </a:xfrm>
          <a:prstGeom prst="rect">
            <a:avLst/>
          </a:prstGeom>
          <a:noFill/>
          <a:ln w="9525">
            <a:noFill/>
            <a:miter lim="800000"/>
            <a:headEnd/>
            <a:tailEnd/>
          </a:ln>
        </p:spPr>
        <p:txBody>
          <a:bodyPr anchor="ctr">
            <a:spAutoFit/>
          </a:bodyPr>
          <a:lstStyle/>
          <a:p>
            <a:r>
              <a:rPr lang="en-US" altLang="en-US" sz="2000" dirty="0"/>
              <a:t>College Type: Public </a:t>
            </a:r>
          </a:p>
        </p:txBody>
      </p:sp>
      <p:sp>
        <p:nvSpPr>
          <p:cNvPr id="41988" name="TextBox 10"/>
          <p:cNvSpPr txBox="1">
            <a:spLocks noChangeArrowheads="1"/>
          </p:cNvSpPr>
          <p:nvPr/>
        </p:nvSpPr>
        <p:spPr bwMode="auto">
          <a:xfrm>
            <a:off x="4876800" y="4343400"/>
            <a:ext cx="3871913" cy="769441"/>
          </a:xfrm>
          <a:prstGeom prst="rect">
            <a:avLst/>
          </a:prstGeom>
          <a:noFill/>
          <a:ln w="9525">
            <a:noFill/>
            <a:miter lim="800000"/>
            <a:headEnd/>
            <a:tailEnd/>
          </a:ln>
        </p:spPr>
        <p:txBody>
          <a:bodyPr anchor="ctr">
            <a:spAutoFit/>
          </a:bodyPr>
          <a:lstStyle/>
          <a:p>
            <a:r>
              <a:rPr lang="en-US" altLang="en-US" sz="2000" dirty="0"/>
              <a:t>Highest Degree: Masters </a:t>
            </a:r>
          </a:p>
          <a:p>
            <a:endParaRPr lang="en-US" altLang="en-US" sz="2400" dirty="0"/>
          </a:p>
        </p:txBody>
      </p:sp>
      <p:sp>
        <p:nvSpPr>
          <p:cNvPr id="41989" name="TextBox 13"/>
          <p:cNvSpPr txBox="1">
            <a:spLocks noChangeArrowheads="1"/>
          </p:cNvSpPr>
          <p:nvPr/>
        </p:nvSpPr>
        <p:spPr bwMode="auto">
          <a:xfrm>
            <a:off x="4999038" y="3720276"/>
            <a:ext cx="3924300" cy="40011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50%</a:t>
            </a:r>
            <a:endParaRPr lang="en-US" altLang="en-US" sz="2000" dirty="0"/>
          </a:p>
        </p:txBody>
      </p:sp>
      <p:sp>
        <p:nvSpPr>
          <p:cNvPr id="7" name="Rectangle 6"/>
          <p:cNvSpPr/>
          <p:nvPr/>
        </p:nvSpPr>
        <p:spPr>
          <a:xfrm>
            <a:off x="0" y="533400"/>
            <a:ext cx="9144000" cy="914400"/>
          </a:xfrm>
          <a:prstGeom prst="rect">
            <a:avLst/>
          </a:prstGeom>
          <a:solidFill>
            <a:srgbClr val="2B4F77"/>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41991" name="TextBox 3"/>
          <p:cNvSpPr txBox="1">
            <a:spLocks noChangeArrowheads="1"/>
          </p:cNvSpPr>
          <p:nvPr/>
        </p:nvSpPr>
        <p:spPr bwMode="auto">
          <a:xfrm>
            <a:off x="685800" y="493713"/>
            <a:ext cx="5029200" cy="954087"/>
          </a:xfrm>
          <a:prstGeom prst="rect">
            <a:avLst/>
          </a:prstGeom>
          <a:noFill/>
          <a:ln w="9525">
            <a:noFill/>
            <a:miter lim="800000"/>
            <a:headEnd/>
            <a:tailEnd/>
          </a:ln>
        </p:spPr>
        <p:txBody>
          <a:bodyPr>
            <a:spAutoFit/>
          </a:bodyPr>
          <a:lstStyle/>
          <a:p>
            <a:pPr algn="ctr"/>
            <a:r>
              <a:rPr lang="en-US" altLang="en-US" sz="2800"/>
              <a:t>Eastern Illinois University</a:t>
            </a:r>
          </a:p>
          <a:p>
            <a:pPr algn="ctr"/>
            <a:r>
              <a:rPr lang="en-US" altLang="en-US" sz="2800"/>
              <a:t>Charleston, IL</a:t>
            </a:r>
          </a:p>
        </p:txBody>
      </p:sp>
      <p:sp>
        <p:nvSpPr>
          <p:cNvPr id="41992" name="TextBox 21"/>
          <p:cNvSpPr txBox="1">
            <a:spLocks noChangeArrowheads="1"/>
          </p:cNvSpPr>
          <p:nvPr/>
        </p:nvSpPr>
        <p:spPr bwMode="auto">
          <a:xfrm>
            <a:off x="457200" y="3221038"/>
            <a:ext cx="4724400" cy="400110"/>
          </a:xfrm>
          <a:prstGeom prst="rect">
            <a:avLst/>
          </a:prstGeom>
          <a:noFill/>
          <a:ln w="9525">
            <a:noFill/>
            <a:miter lim="800000"/>
            <a:headEnd/>
            <a:tailEnd/>
          </a:ln>
        </p:spPr>
        <p:txBody>
          <a:bodyPr>
            <a:spAutoFit/>
          </a:bodyPr>
          <a:lstStyle/>
          <a:p>
            <a:r>
              <a:rPr lang="en-US" altLang="en-US" sz="2000" dirty="0" smtClean="0"/>
              <a:t>Housing: $9,176</a:t>
            </a:r>
            <a:endParaRPr lang="en-US" altLang="en-US" sz="2000" dirty="0"/>
          </a:p>
        </p:txBody>
      </p:sp>
      <p:pic>
        <p:nvPicPr>
          <p:cNvPr id="41993" name="Picture 3"/>
          <p:cNvPicPr>
            <a:picLocks noChangeAspect="1" noChangeArrowheads="1"/>
          </p:cNvPicPr>
          <p:nvPr/>
        </p:nvPicPr>
        <p:blipFill>
          <a:blip r:embed="rId2" cstate="print"/>
          <a:srcRect/>
          <a:stretch>
            <a:fillRect/>
          </a:stretch>
        </p:blipFill>
        <p:spPr bwMode="auto">
          <a:xfrm>
            <a:off x="6172200" y="307975"/>
            <a:ext cx="2705100" cy="2441575"/>
          </a:xfrm>
          <a:prstGeom prst="rect">
            <a:avLst/>
          </a:prstGeom>
          <a:noFill/>
          <a:ln w="9525">
            <a:noFill/>
            <a:miter lim="800000"/>
            <a:headEnd/>
            <a:tailEnd/>
          </a:ln>
        </p:spPr>
      </p:pic>
      <p:sp>
        <p:nvSpPr>
          <p:cNvPr id="41994" name="Rectangle 2"/>
          <p:cNvSpPr>
            <a:spLocks noChangeArrowheads="1"/>
          </p:cNvSpPr>
          <p:nvPr/>
        </p:nvSpPr>
        <p:spPr bwMode="auto">
          <a:xfrm>
            <a:off x="4953000" y="4946650"/>
            <a:ext cx="3871913" cy="400110"/>
          </a:xfrm>
          <a:prstGeom prst="rect">
            <a:avLst/>
          </a:prstGeom>
          <a:noFill/>
          <a:ln w="9525">
            <a:noFill/>
            <a:miter lim="800000"/>
            <a:headEnd/>
            <a:tailEnd/>
          </a:ln>
        </p:spPr>
        <p:txBody>
          <a:bodyPr>
            <a:spAutoFit/>
          </a:bodyPr>
          <a:lstStyle/>
          <a:p>
            <a:r>
              <a:rPr lang="en-US" altLang="en-US" sz="2000" dirty="0">
                <a:solidFill>
                  <a:srgbClr val="FFFFFF"/>
                </a:solidFill>
              </a:rPr>
              <a:t>Enrollment: </a:t>
            </a:r>
            <a:r>
              <a:rPr lang="en-US" altLang="en-US" sz="2000" dirty="0" smtClean="0">
                <a:solidFill>
                  <a:srgbClr val="FFFFFF"/>
                </a:solidFill>
              </a:rPr>
              <a:t>8,913 </a:t>
            </a:r>
            <a:endParaRPr lang="en-US" altLang="en-US" sz="2000" dirty="0">
              <a:solidFill>
                <a:srgbClr val="FFFFFF"/>
              </a:solidFill>
            </a:endParaRPr>
          </a:p>
        </p:txBody>
      </p:sp>
      <p:sp>
        <p:nvSpPr>
          <p:cNvPr id="11" name="TextBox 5"/>
          <p:cNvSpPr txBox="1">
            <a:spLocks noChangeArrowheads="1"/>
          </p:cNvSpPr>
          <p:nvPr/>
        </p:nvSpPr>
        <p:spPr bwMode="auto">
          <a:xfrm>
            <a:off x="457200" y="3733800"/>
            <a:ext cx="2895600" cy="400110"/>
          </a:xfrm>
          <a:prstGeom prst="rect">
            <a:avLst/>
          </a:prstGeom>
          <a:noFill/>
          <a:ln w="9525">
            <a:noFill/>
            <a:miter lim="800000"/>
            <a:headEnd/>
            <a:tailEnd/>
          </a:ln>
        </p:spPr>
        <p:txBody>
          <a:bodyPr anchor="ctr">
            <a:spAutoFit/>
          </a:bodyPr>
          <a:lstStyle/>
          <a:p>
            <a:r>
              <a:rPr lang="en-US" altLang="en-US" sz="2000" dirty="0" smtClean="0"/>
              <a:t>Other: $2,400</a:t>
            </a:r>
            <a:endParaRPr lang="en-US" altLang="en-US" sz="2000" dirty="0"/>
          </a:p>
        </p:txBody>
      </p:sp>
    </p:spTree>
  </p:cSld>
  <p:clrMapOvr>
    <a:masterClrMapping/>
  </p:clrMapOvr>
  <p:transition advTm="1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5"/>
          <p:cNvSpPr txBox="1">
            <a:spLocks noChangeArrowheads="1"/>
          </p:cNvSpPr>
          <p:nvPr/>
        </p:nvSpPr>
        <p:spPr bwMode="auto">
          <a:xfrm>
            <a:off x="463550" y="455295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$7,608</a:t>
            </a:r>
            <a:endParaRPr lang="en-US" altLang="en-US" sz="2000" dirty="0"/>
          </a:p>
        </p:txBody>
      </p:sp>
      <p:sp>
        <p:nvSpPr>
          <p:cNvPr id="38915"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Public</a:t>
            </a:r>
          </a:p>
        </p:txBody>
      </p:sp>
      <p:sp>
        <p:nvSpPr>
          <p:cNvPr id="38916"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11,207</a:t>
            </a:r>
            <a:endParaRPr lang="en-US" altLang="en-US" sz="2000" dirty="0"/>
          </a:p>
        </p:txBody>
      </p:sp>
      <p:sp>
        <p:nvSpPr>
          <p:cNvPr id="38917" name="TextBox 11"/>
          <p:cNvSpPr txBox="1">
            <a:spLocks noChangeArrowheads="1"/>
          </p:cNvSpPr>
          <p:nvPr/>
        </p:nvSpPr>
        <p:spPr bwMode="auto">
          <a:xfrm>
            <a:off x="4953000" y="4629150"/>
            <a:ext cx="3276600" cy="400050"/>
          </a:xfrm>
          <a:prstGeom prst="rect">
            <a:avLst/>
          </a:prstGeom>
          <a:noFill/>
          <a:ln w="9525">
            <a:noFill/>
            <a:miter lim="800000"/>
            <a:headEnd/>
            <a:tailEnd/>
          </a:ln>
        </p:spPr>
        <p:txBody>
          <a:bodyPr anchor="ctr">
            <a:spAutoFit/>
          </a:bodyPr>
          <a:lstStyle/>
          <a:p>
            <a:r>
              <a:rPr lang="en-US" altLang="en-US" sz="2000"/>
              <a:t>Highest Degree: Doctorate </a:t>
            </a:r>
          </a:p>
        </p:txBody>
      </p:sp>
      <p:sp>
        <p:nvSpPr>
          <p:cNvPr id="38918" name="TextBox 13"/>
          <p:cNvSpPr txBox="1">
            <a:spLocks noChangeArrowheads="1"/>
          </p:cNvSpPr>
          <p:nvPr/>
        </p:nvSpPr>
        <p:spPr bwMode="auto">
          <a:xfrm>
            <a:off x="4953000" y="3790950"/>
            <a:ext cx="3775075"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80%</a:t>
            </a:r>
            <a:endParaRPr lang="en-US" altLang="en-US" sz="2000" dirty="0"/>
          </a:p>
        </p:txBody>
      </p:sp>
      <p:sp>
        <p:nvSpPr>
          <p:cNvPr id="7" name="Rectangle 6"/>
          <p:cNvSpPr/>
          <p:nvPr/>
        </p:nvSpPr>
        <p:spPr>
          <a:xfrm>
            <a:off x="0" y="533400"/>
            <a:ext cx="9144000" cy="914400"/>
          </a:xfrm>
          <a:prstGeom prst="rect">
            <a:avLst/>
          </a:prstGeom>
          <a:solidFill>
            <a:srgbClr val="F5D54D"/>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FFFF00"/>
              </a:solidFill>
            </a:endParaRPr>
          </a:p>
        </p:txBody>
      </p:sp>
      <p:sp>
        <p:nvSpPr>
          <p:cNvPr id="38920" name="TextBox 3"/>
          <p:cNvSpPr txBox="1">
            <a:spLocks noChangeArrowheads="1"/>
          </p:cNvSpPr>
          <p:nvPr/>
        </p:nvSpPr>
        <p:spPr bwMode="auto">
          <a:xfrm>
            <a:off x="685800" y="493713"/>
            <a:ext cx="4800600" cy="954087"/>
          </a:xfrm>
          <a:prstGeom prst="rect">
            <a:avLst/>
          </a:prstGeom>
          <a:noFill/>
          <a:ln w="9525">
            <a:noFill/>
            <a:miter lim="800000"/>
            <a:headEnd/>
            <a:tailEnd/>
          </a:ln>
        </p:spPr>
        <p:txBody>
          <a:bodyPr>
            <a:spAutoFit/>
          </a:bodyPr>
          <a:lstStyle/>
          <a:p>
            <a:pPr algn="ctr"/>
            <a:r>
              <a:rPr lang="en-US" altLang="en-US" sz="2800">
                <a:solidFill>
                  <a:srgbClr val="003366"/>
                </a:solidFill>
              </a:rPr>
              <a:t>Murray State University </a:t>
            </a:r>
          </a:p>
          <a:p>
            <a:pPr algn="ctr"/>
            <a:r>
              <a:rPr lang="en-US" altLang="en-US" sz="2800">
                <a:solidFill>
                  <a:srgbClr val="003366"/>
                </a:solidFill>
              </a:rPr>
              <a:t>Murray, KY</a:t>
            </a:r>
          </a:p>
        </p:txBody>
      </p:sp>
      <p:sp>
        <p:nvSpPr>
          <p:cNvPr id="38922"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$6,882</a:t>
            </a:r>
            <a:endParaRPr lang="en-US" altLang="en-US" sz="2000" dirty="0"/>
          </a:p>
        </p:txBody>
      </p:sp>
      <p:pic>
        <p:nvPicPr>
          <p:cNvPr id="38923" name="Picture 2"/>
          <p:cNvPicPr>
            <a:picLocks noChangeAspect="1" noChangeArrowheads="1"/>
          </p:cNvPicPr>
          <p:nvPr/>
        </p:nvPicPr>
        <p:blipFill>
          <a:blip r:embed="rId2" cstate="print"/>
          <a:srcRect/>
          <a:stretch>
            <a:fillRect/>
          </a:stretch>
        </p:blipFill>
        <p:spPr bwMode="auto">
          <a:xfrm>
            <a:off x="6705600" y="238125"/>
            <a:ext cx="2022475" cy="25812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5"/>
          <p:cNvSpPr txBox="1">
            <a:spLocks noChangeArrowheads="1"/>
          </p:cNvSpPr>
          <p:nvPr/>
        </p:nvSpPr>
        <p:spPr bwMode="auto">
          <a:xfrm>
            <a:off x="463550" y="4597400"/>
            <a:ext cx="2895600" cy="401638"/>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a:t>
            </a:r>
            <a:r>
              <a:rPr lang="en-US" sz="2000" dirty="0" smtClean="0"/>
              <a:t>12,588</a:t>
            </a:r>
            <a:endParaRPr lang="en-US" altLang="en-US" sz="2000" dirty="0"/>
          </a:p>
        </p:txBody>
      </p:sp>
      <p:sp>
        <p:nvSpPr>
          <p:cNvPr id="40963" name="TextBox 9"/>
          <p:cNvSpPr txBox="1">
            <a:spLocks noChangeArrowheads="1"/>
          </p:cNvSpPr>
          <p:nvPr/>
        </p:nvSpPr>
        <p:spPr bwMode="auto">
          <a:xfrm>
            <a:off x="457200" y="2266950"/>
            <a:ext cx="3733800" cy="400050"/>
          </a:xfrm>
          <a:prstGeom prst="rect">
            <a:avLst/>
          </a:prstGeom>
          <a:noFill/>
          <a:ln w="9525">
            <a:noFill/>
            <a:miter lim="800000"/>
            <a:headEnd/>
            <a:tailEnd/>
          </a:ln>
        </p:spPr>
        <p:txBody>
          <a:bodyPr anchor="ctr">
            <a:spAutoFit/>
          </a:bodyPr>
          <a:lstStyle/>
          <a:p>
            <a:r>
              <a:rPr lang="en-US" altLang="en-US" sz="2000"/>
              <a:t>College Type: Public </a:t>
            </a:r>
          </a:p>
        </p:txBody>
      </p:sp>
      <p:sp>
        <p:nvSpPr>
          <p:cNvPr id="40964" name="TextBox 10"/>
          <p:cNvSpPr txBox="1">
            <a:spLocks noChangeArrowheads="1"/>
          </p:cNvSpPr>
          <p:nvPr/>
        </p:nvSpPr>
        <p:spPr bwMode="auto">
          <a:xfrm>
            <a:off x="4953000" y="5410170"/>
            <a:ext cx="2895600" cy="40011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20,171</a:t>
            </a:r>
          </a:p>
        </p:txBody>
      </p:sp>
      <p:sp>
        <p:nvSpPr>
          <p:cNvPr id="40965" name="TextBox 11"/>
          <p:cNvSpPr txBox="1">
            <a:spLocks noChangeArrowheads="1"/>
          </p:cNvSpPr>
          <p:nvPr/>
        </p:nvSpPr>
        <p:spPr bwMode="auto">
          <a:xfrm>
            <a:off x="4953000" y="4629150"/>
            <a:ext cx="4038600" cy="400050"/>
          </a:xfrm>
          <a:prstGeom prst="rect">
            <a:avLst/>
          </a:prstGeom>
          <a:noFill/>
          <a:ln w="9525">
            <a:noFill/>
            <a:miter lim="800000"/>
            <a:headEnd/>
            <a:tailEnd/>
          </a:ln>
        </p:spPr>
        <p:txBody>
          <a:bodyPr anchor="ctr">
            <a:spAutoFit/>
          </a:bodyPr>
          <a:lstStyle/>
          <a:p>
            <a:r>
              <a:rPr lang="en-US" altLang="en-US" sz="2000"/>
              <a:t>Highest Degree: Doctorate </a:t>
            </a:r>
          </a:p>
        </p:txBody>
      </p:sp>
      <p:sp>
        <p:nvSpPr>
          <p:cNvPr id="40966" name="TextBox 13"/>
          <p:cNvSpPr txBox="1">
            <a:spLocks noChangeArrowheads="1"/>
          </p:cNvSpPr>
          <p:nvPr/>
        </p:nvSpPr>
        <p:spPr bwMode="auto">
          <a:xfrm>
            <a:off x="4953000" y="3790950"/>
            <a:ext cx="4033838"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93% </a:t>
            </a:r>
            <a:endParaRPr lang="en-US" altLang="en-US" sz="2000" dirty="0"/>
          </a:p>
        </p:txBody>
      </p:sp>
      <p:sp>
        <p:nvSpPr>
          <p:cNvPr id="7" name="Rectangle 6"/>
          <p:cNvSpPr/>
          <p:nvPr/>
        </p:nvSpPr>
        <p:spPr>
          <a:xfrm>
            <a:off x="0" y="515938"/>
            <a:ext cx="9144000" cy="914400"/>
          </a:xfrm>
          <a:prstGeom prst="rect">
            <a:avLst/>
          </a:prstGeom>
          <a:solidFill>
            <a:srgbClr val="E70024"/>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40968" name="TextBox 3"/>
          <p:cNvSpPr txBox="1">
            <a:spLocks noChangeArrowheads="1"/>
          </p:cNvSpPr>
          <p:nvPr/>
        </p:nvSpPr>
        <p:spPr bwMode="auto">
          <a:xfrm>
            <a:off x="685800" y="493713"/>
            <a:ext cx="5486400" cy="954087"/>
          </a:xfrm>
          <a:prstGeom prst="rect">
            <a:avLst/>
          </a:prstGeom>
          <a:noFill/>
          <a:ln w="9525">
            <a:noFill/>
            <a:miter lim="800000"/>
            <a:headEnd/>
            <a:tailEnd/>
          </a:ln>
        </p:spPr>
        <p:txBody>
          <a:bodyPr>
            <a:spAutoFit/>
          </a:bodyPr>
          <a:lstStyle/>
          <a:p>
            <a:pPr algn="ctr"/>
            <a:r>
              <a:rPr lang="en-US" altLang="en-US" sz="2800"/>
              <a:t>Western Kentucky University</a:t>
            </a:r>
          </a:p>
          <a:p>
            <a:pPr algn="ctr"/>
            <a:r>
              <a:rPr lang="en-US" altLang="en-US" sz="2800"/>
              <a:t>Bowling Green, KY</a:t>
            </a:r>
          </a:p>
        </p:txBody>
      </p:sp>
      <p:sp>
        <p:nvSpPr>
          <p:cNvPr id="40969" name="TextBox 20"/>
          <p:cNvSpPr txBox="1">
            <a:spLocks noChangeArrowheads="1"/>
          </p:cNvSpPr>
          <p:nvPr/>
        </p:nvSpPr>
        <p:spPr bwMode="auto">
          <a:xfrm>
            <a:off x="463550" y="3790950"/>
            <a:ext cx="2895600" cy="400110"/>
          </a:xfrm>
          <a:prstGeom prst="rect">
            <a:avLst/>
          </a:prstGeom>
          <a:noFill/>
          <a:ln w="9525">
            <a:noFill/>
            <a:miter lim="800000"/>
            <a:headEnd/>
            <a:tailEnd/>
          </a:ln>
        </p:spPr>
        <p:txBody>
          <a:bodyPr>
            <a:spAutoFit/>
          </a:bodyPr>
          <a:lstStyle/>
          <a:p>
            <a:r>
              <a:rPr lang="en-US" altLang="en-US" sz="2000" dirty="0" smtClean="0"/>
              <a:t>Other: $</a:t>
            </a:r>
            <a:r>
              <a:rPr lang="en-US" sz="2000" dirty="0" smtClean="0"/>
              <a:t>2,360-3,470</a:t>
            </a:r>
            <a:endParaRPr lang="en-US" altLang="en-US" sz="2000" dirty="0"/>
          </a:p>
        </p:txBody>
      </p:sp>
      <p:sp>
        <p:nvSpPr>
          <p:cNvPr id="40970" name="TextBox 21"/>
          <p:cNvSpPr txBox="1">
            <a:spLocks noChangeArrowheads="1"/>
          </p:cNvSpPr>
          <p:nvPr/>
        </p:nvSpPr>
        <p:spPr bwMode="auto">
          <a:xfrm>
            <a:off x="423863"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a:t>
            </a:r>
            <a:r>
              <a:rPr lang="en-US" sz="2000" dirty="0" smtClean="0"/>
              <a:t>4,170-5,400</a:t>
            </a:r>
            <a:endParaRPr lang="en-US" altLang="en-US" sz="2000" dirty="0"/>
          </a:p>
        </p:txBody>
      </p:sp>
      <p:pic>
        <p:nvPicPr>
          <p:cNvPr id="40971" name="Picture 2"/>
          <p:cNvPicPr>
            <a:picLocks noChangeAspect="1" noChangeArrowheads="1"/>
          </p:cNvPicPr>
          <p:nvPr/>
        </p:nvPicPr>
        <p:blipFill>
          <a:blip r:embed="rId2" cstate="print"/>
          <a:srcRect/>
          <a:stretch>
            <a:fillRect/>
          </a:stretch>
        </p:blipFill>
        <p:spPr bwMode="auto">
          <a:xfrm>
            <a:off x="6172200" y="184150"/>
            <a:ext cx="2792413" cy="2465388"/>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a:t>
            </a:r>
          </a:p>
        </p:txBody>
      </p:sp>
      <p:sp>
        <p:nvSpPr>
          <p:cNvPr id="10243"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a:t>Enrollment: </a:t>
            </a:r>
          </a:p>
        </p:txBody>
      </p:sp>
      <p:sp>
        <p:nvSpPr>
          <p:cNvPr id="10244" name="TextBox 13"/>
          <p:cNvSpPr txBox="1">
            <a:spLocks noChangeArrowheads="1"/>
          </p:cNvSpPr>
          <p:nvPr/>
        </p:nvSpPr>
        <p:spPr bwMode="auto">
          <a:xfrm>
            <a:off x="4953000" y="3790950"/>
            <a:ext cx="3276600" cy="400050"/>
          </a:xfrm>
          <a:prstGeom prst="rect">
            <a:avLst/>
          </a:prstGeom>
          <a:noFill/>
          <a:ln w="9525">
            <a:noFill/>
            <a:miter lim="800000"/>
            <a:headEnd/>
            <a:tailEnd/>
          </a:ln>
        </p:spPr>
        <p:txBody>
          <a:bodyPr anchor="ctr">
            <a:spAutoFit/>
          </a:bodyPr>
          <a:lstStyle/>
          <a:p>
            <a:r>
              <a:rPr lang="en-US" altLang="en-US" sz="2000"/>
              <a:t>Acceptance Rate: </a:t>
            </a:r>
          </a:p>
        </p:txBody>
      </p:sp>
      <p:sp>
        <p:nvSpPr>
          <p:cNvPr id="7" name="Rectangle 6"/>
          <p:cNvSpPr/>
          <p:nvPr/>
        </p:nvSpPr>
        <p:spPr>
          <a:xfrm>
            <a:off x="0" y="598488"/>
            <a:ext cx="9144000" cy="1077912"/>
          </a:xfrm>
          <a:prstGeom prst="rect">
            <a:avLst/>
          </a:prstGeom>
          <a:solidFill>
            <a:srgbClr val="9A7B51"/>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0246" name="TextBox 3"/>
          <p:cNvSpPr txBox="1">
            <a:spLocks noChangeArrowheads="1"/>
          </p:cNvSpPr>
          <p:nvPr/>
        </p:nvSpPr>
        <p:spPr bwMode="auto">
          <a:xfrm>
            <a:off x="1219200" y="660400"/>
            <a:ext cx="3733800" cy="954088"/>
          </a:xfrm>
          <a:prstGeom prst="rect">
            <a:avLst/>
          </a:prstGeom>
          <a:solidFill>
            <a:srgbClr val="9A7B51"/>
          </a:solidFill>
          <a:ln w="9525">
            <a:noFill/>
            <a:miter lim="800000"/>
            <a:headEnd/>
            <a:tailEnd/>
          </a:ln>
        </p:spPr>
        <p:txBody>
          <a:bodyPr>
            <a:spAutoFit/>
          </a:bodyPr>
          <a:lstStyle/>
          <a:p>
            <a:pPr algn="ctr"/>
            <a:r>
              <a:rPr lang="en-US" altLang="en-US" sz="2800"/>
              <a:t>Purdue University </a:t>
            </a:r>
          </a:p>
          <a:p>
            <a:pPr algn="ctr"/>
            <a:r>
              <a:rPr lang="en-US" altLang="en-US" sz="2800"/>
              <a:t>West Lafayette, IN</a:t>
            </a:r>
          </a:p>
        </p:txBody>
      </p:sp>
      <p:sp>
        <p:nvSpPr>
          <p:cNvPr id="10247"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a:t>
            </a:r>
            <a:r>
              <a:rPr lang="en-US" sz="2000" dirty="0" smtClean="0"/>
              <a:t>$1,760</a:t>
            </a:r>
            <a:endParaRPr lang="en-US" altLang="en-US" sz="2000" dirty="0"/>
          </a:p>
        </p:txBody>
      </p:sp>
      <p:sp>
        <p:nvSpPr>
          <p:cNvPr id="10248"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$10,030 </a:t>
            </a:r>
            <a:endParaRPr lang="en-US" altLang="en-US" sz="2000" dirty="0"/>
          </a:p>
        </p:txBody>
      </p:sp>
      <p:pic>
        <p:nvPicPr>
          <p:cNvPr id="10249" name="Picture 4"/>
          <p:cNvPicPr>
            <a:picLocks noChangeAspect="1"/>
          </p:cNvPicPr>
          <p:nvPr/>
        </p:nvPicPr>
        <p:blipFill>
          <a:blip r:embed="rId2" cstate="print"/>
          <a:srcRect/>
          <a:stretch>
            <a:fillRect/>
          </a:stretch>
        </p:blipFill>
        <p:spPr bwMode="auto">
          <a:xfrm>
            <a:off x="6267450" y="152400"/>
            <a:ext cx="2876550" cy="2667000"/>
          </a:xfrm>
          <a:prstGeom prst="rect">
            <a:avLst/>
          </a:prstGeom>
          <a:noFill/>
          <a:ln w="9525">
            <a:noFill/>
            <a:miter lim="800000"/>
            <a:headEnd/>
            <a:tailEnd/>
          </a:ln>
        </p:spPr>
      </p:pic>
      <p:sp>
        <p:nvSpPr>
          <p:cNvPr id="10250" name="TextBox 1"/>
          <p:cNvSpPr txBox="1">
            <a:spLocks noChangeArrowheads="1"/>
          </p:cNvSpPr>
          <p:nvPr/>
        </p:nvSpPr>
        <p:spPr bwMode="auto">
          <a:xfrm>
            <a:off x="7086600" y="3838575"/>
            <a:ext cx="914400" cy="369332"/>
          </a:xfrm>
          <a:prstGeom prst="rect">
            <a:avLst/>
          </a:prstGeom>
          <a:noFill/>
          <a:ln w="9525">
            <a:noFill/>
            <a:miter lim="800000"/>
            <a:headEnd/>
            <a:tailEnd/>
          </a:ln>
        </p:spPr>
        <p:txBody>
          <a:bodyPr>
            <a:spAutoFit/>
          </a:bodyPr>
          <a:lstStyle/>
          <a:p>
            <a:r>
              <a:rPr lang="en-US" altLang="en-US" dirty="0"/>
              <a:t> </a:t>
            </a:r>
            <a:r>
              <a:rPr lang="en-US" altLang="en-US" dirty="0" smtClean="0"/>
              <a:t>59%</a:t>
            </a:r>
            <a:endParaRPr lang="en-US" altLang="en-US" dirty="0"/>
          </a:p>
        </p:txBody>
      </p:sp>
      <p:sp>
        <p:nvSpPr>
          <p:cNvPr id="10251" name="TextBox 12"/>
          <p:cNvSpPr txBox="1">
            <a:spLocks noChangeArrowheads="1"/>
          </p:cNvSpPr>
          <p:nvPr/>
        </p:nvSpPr>
        <p:spPr bwMode="auto">
          <a:xfrm>
            <a:off x="6400800" y="5440363"/>
            <a:ext cx="1600200" cy="369887"/>
          </a:xfrm>
          <a:prstGeom prst="rect">
            <a:avLst/>
          </a:prstGeom>
          <a:noFill/>
          <a:ln w="9525">
            <a:noFill/>
            <a:miter lim="800000"/>
            <a:headEnd/>
            <a:tailEnd/>
          </a:ln>
        </p:spPr>
        <p:txBody>
          <a:bodyPr>
            <a:spAutoFit/>
          </a:bodyPr>
          <a:lstStyle/>
          <a:p>
            <a:r>
              <a:rPr lang="en-US" altLang="en-US" dirty="0"/>
              <a:t> </a:t>
            </a:r>
            <a:r>
              <a:rPr lang="en-US" dirty="0" smtClean="0"/>
              <a:t>39,752</a:t>
            </a:r>
            <a:endParaRPr lang="en-US" altLang="en-US" dirty="0"/>
          </a:p>
        </p:txBody>
      </p:sp>
      <p:sp>
        <p:nvSpPr>
          <p:cNvPr id="10252" name="TextBox 14"/>
          <p:cNvSpPr txBox="1">
            <a:spLocks noChangeArrowheads="1"/>
          </p:cNvSpPr>
          <p:nvPr/>
        </p:nvSpPr>
        <p:spPr bwMode="auto">
          <a:xfrm>
            <a:off x="2209800" y="2286000"/>
            <a:ext cx="1143000" cy="400110"/>
          </a:xfrm>
          <a:prstGeom prst="rect">
            <a:avLst/>
          </a:prstGeom>
          <a:noFill/>
          <a:ln w="9525">
            <a:noFill/>
            <a:miter lim="800000"/>
            <a:headEnd/>
            <a:tailEnd/>
          </a:ln>
        </p:spPr>
        <p:txBody>
          <a:bodyPr>
            <a:spAutoFit/>
          </a:bodyPr>
          <a:lstStyle/>
          <a:p>
            <a:r>
              <a:rPr lang="en-US" altLang="en-US" sz="2000" dirty="0"/>
              <a:t>Public</a:t>
            </a:r>
          </a:p>
        </p:txBody>
      </p:sp>
      <p:sp>
        <p:nvSpPr>
          <p:cNvPr id="10253" name="Rectangle 16"/>
          <p:cNvSpPr>
            <a:spLocks noChangeArrowheads="1"/>
          </p:cNvSpPr>
          <p:nvPr/>
        </p:nvSpPr>
        <p:spPr bwMode="auto">
          <a:xfrm>
            <a:off x="457200" y="4552950"/>
            <a:ext cx="3041650" cy="400050"/>
          </a:xfrm>
          <a:prstGeom prst="rect">
            <a:avLst/>
          </a:prstGeom>
          <a:noFill/>
          <a:ln w="9525">
            <a:noFill/>
            <a:miter lim="800000"/>
            <a:headEnd/>
            <a:tailEnd/>
          </a:ln>
        </p:spPr>
        <p:txBody>
          <a:bodyPr>
            <a:spAutoFit/>
          </a:bodyPr>
          <a:lstStyle/>
          <a:p>
            <a:r>
              <a:rPr lang="en-US" altLang="en-US" sz="2000" dirty="0">
                <a:solidFill>
                  <a:srgbClr val="FFFFFF"/>
                </a:solidFill>
              </a:rPr>
              <a:t>Tu</a:t>
            </a:r>
            <a:r>
              <a:rPr lang="en-US" altLang="en-US" sz="2000" b="1" dirty="0">
                <a:solidFill>
                  <a:srgbClr val="FFFFFF"/>
                </a:solidFill>
              </a:rPr>
              <a:t>i</a:t>
            </a:r>
            <a:r>
              <a:rPr lang="en-US" altLang="en-US" sz="2000" dirty="0">
                <a:solidFill>
                  <a:srgbClr val="FFFFFF"/>
                </a:solidFill>
              </a:rPr>
              <a:t>tion: $10,0</a:t>
            </a:r>
            <a:r>
              <a:rPr lang="en-US" altLang="en-US" sz="2000" dirty="0"/>
              <a:t>02</a:t>
            </a:r>
            <a:endParaRPr lang="en-US" altLang="en-US" sz="2000" dirty="0">
              <a:solidFill>
                <a:srgbClr val="FFFFFF"/>
              </a:solidFill>
            </a:endParaRPr>
          </a:p>
        </p:txBody>
      </p:sp>
      <p:sp>
        <p:nvSpPr>
          <p:cNvPr id="10254" name="Rectangle 18"/>
          <p:cNvSpPr>
            <a:spLocks noChangeArrowheads="1"/>
          </p:cNvSpPr>
          <p:nvPr/>
        </p:nvSpPr>
        <p:spPr bwMode="auto">
          <a:xfrm>
            <a:off x="4953000" y="4648200"/>
            <a:ext cx="3581400" cy="400050"/>
          </a:xfrm>
          <a:prstGeom prst="rect">
            <a:avLst/>
          </a:prstGeom>
          <a:noFill/>
          <a:ln w="9525">
            <a:noFill/>
            <a:miter lim="800000"/>
            <a:headEnd/>
            <a:tailEnd/>
          </a:ln>
        </p:spPr>
        <p:txBody>
          <a:bodyPr>
            <a:spAutoFit/>
          </a:bodyPr>
          <a:lstStyle/>
          <a:p>
            <a:r>
              <a:rPr lang="en-US" altLang="en-US" sz="2000">
                <a:solidFill>
                  <a:srgbClr val="FFFFFF"/>
                </a:solidFill>
              </a:rPr>
              <a:t>Highest Degree:   Doctorate </a:t>
            </a:r>
          </a:p>
        </p:txBody>
      </p:sp>
    </p:spTree>
  </p:cSld>
  <p:clrMapOvr>
    <a:masterClrMapping/>
  </p:clrMapOvr>
  <p:transition advTm="1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sz="4800" b="1" dirty="0" smtClean="0">
                <a:ln w="10160">
                  <a:solidFill>
                    <a:schemeClr val="accent1"/>
                  </a:solidFill>
                  <a:prstDash val="solid"/>
                </a:ln>
                <a:solidFill>
                  <a:srgbClr val="00B0F0"/>
                </a:solidFill>
                <a:effectLst>
                  <a:outerShdw blurRad="38100" dist="32000" dir="5400000" algn="tl">
                    <a:srgbClr val="000000">
                      <a:alpha val="30000"/>
                    </a:srgbClr>
                  </a:outerShdw>
                </a:effectLst>
                <a:latin typeface="Constantia" panose="02030602050306030303" pitchFamily="18" charset="0"/>
              </a:rPr>
              <a:t>Additional fees may apply:</a:t>
            </a:r>
            <a:endParaRPr lang="en-US" sz="4800" b="1" dirty="0">
              <a:ln w="10160">
                <a:solidFill>
                  <a:schemeClr val="accent1"/>
                </a:solidFill>
                <a:prstDash val="solid"/>
              </a:ln>
              <a:solidFill>
                <a:srgbClr val="00B0F0"/>
              </a:solidFill>
              <a:effectLst>
                <a:outerShdw blurRad="38100" dist="32000" dir="5400000" algn="tl">
                  <a:srgbClr val="000000">
                    <a:alpha val="30000"/>
                  </a:srgbClr>
                </a:outerShdw>
              </a:effectLst>
              <a:latin typeface="Constantia" panose="02030602050306030303" pitchFamily="18" charset="0"/>
            </a:endParaRPr>
          </a:p>
        </p:txBody>
      </p:sp>
      <p:sp>
        <p:nvSpPr>
          <p:cNvPr id="5" name="Content Placeholder 4"/>
          <p:cNvSpPr>
            <a:spLocks noGrp="1"/>
          </p:cNvSpPr>
          <p:nvPr>
            <p:ph idx="1"/>
          </p:nvPr>
        </p:nvSpPr>
        <p:spPr/>
        <p:txBody>
          <a:bodyPr/>
          <a:lstStyle/>
          <a:p>
            <a:pPr eaLnBrk="1" hangingPunct="1">
              <a:defRPr/>
            </a:pPr>
            <a:r>
              <a:rPr lang="en-US" dirty="0" smtClean="0"/>
              <a:t>Books</a:t>
            </a:r>
          </a:p>
          <a:p>
            <a:pPr eaLnBrk="1" hangingPunct="1">
              <a:defRPr/>
            </a:pPr>
            <a:r>
              <a:rPr lang="en-US" dirty="0" smtClean="0"/>
              <a:t>Laundry </a:t>
            </a:r>
          </a:p>
          <a:p>
            <a:pPr eaLnBrk="1" hangingPunct="1">
              <a:defRPr/>
            </a:pPr>
            <a:r>
              <a:rPr lang="en-US" dirty="0" smtClean="0"/>
              <a:t>Travel</a:t>
            </a:r>
          </a:p>
          <a:p>
            <a:pPr eaLnBrk="1" hangingPunct="1">
              <a:defRPr/>
            </a:pPr>
            <a:r>
              <a:rPr lang="en-US" dirty="0" smtClean="0"/>
              <a:t>Transportation</a:t>
            </a:r>
          </a:p>
          <a:p>
            <a:pPr eaLnBrk="1" hangingPunct="1">
              <a:defRPr/>
            </a:pPr>
            <a:r>
              <a:rPr lang="en-US" dirty="0" smtClean="0"/>
              <a:t>Technology </a:t>
            </a:r>
          </a:p>
          <a:p>
            <a:pPr eaLnBrk="1" hangingPunct="1">
              <a:defRPr/>
            </a:pPr>
            <a:r>
              <a:rPr lang="en-US" dirty="0" smtClean="0"/>
              <a:t>Athletic Events</a:t>
            </a:r>
          </a:p>
          <a:p>
            <a:pPr eaLnBrk="1" hangingPunct="1">
              <a:defRPr/>
            </a:pPr>
            <a:r>
              <a:rPr lang="en-US" dirty="0" smtClean="0"/>
              <a:t>Program Fees  </a:t>
            </a:r>
          </a:p>
          <a:p>
            <a:pPr marL="36512" indent="0" eaLnBrk="1" hangingPunct="1">
              <a:buFont typeface="Wingdings 2" pitchFamily="18" charset="2"/>
              <a:buNone/>
              <a:defRPr/>
            </a:pPr>
            <a:endParaRPr lang="en-US" dirty="0"/>
          </a:p>
        </p:txBody>
      </p:sp>
    </p:spTree>
  </p:cSld>
  <p:clrMapOvr>
    <a:masterClrMapping/>
  </p:clrMapOvr>
  <p:transition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z="4800" b="1" dirty="0">
              <a:ln w="10160">
                <a:solidFill>
                  <a:schemeClr val="accent1"/>
                </a:solidFill>
                <a:prstDash val="solid"/>
              </a:ln>
              <a:solidFill>
                <a:srgbClr val="00B0F0"/>
              </a:solidFill>
              <a:effectLst>
                <a:outerShdw blurRad="38100" dist="32000" dir="5400000" algn="tl">
                  <a:srgbClr val="000000">
                    <a:alpha val="30000"/>
                  </a:srgbClr>
                </a:outerShdw>
              </a:effectLst>
              <a:latin typeface="Constantia" panose="02030602050306030303" pitchFamily="18" charset="0"/>
            </a:endParaRPr>
          </a:p>
        </p:txBody>
      </p:sp>
      <p:sp>
        <p:nvSpPr>
          <p:cNvPr id="5" name="Content Placeholder 4"/>
          <p:cNvSpPr>
            <a:spLocks noGrp="1"/>
          </p:cNvSpPr>
          <p:nvPr>
            <p:ph idx="1"/>
          </p:nvPr>
        </p:nvSpPr>
        <p:spPr>
          <a:xfrm>
            <a:off x="838200" y="1066800"/>
            <a:ext cx="7543800" cy="5059363"/>
          </a:xfrm>
        </p:spPr>
        <p:txBody>
          <a:bodyPr/>
          <a:lstStyle/>
          <a:p>
            <a:pPr marL="36512" indent="0" eaLnBrk="1" hangingPunct="1">
              <a:buNone/>
              <a:defRPr/>
            </a:pPr>
            <a:r>
              <a:rPr lang="en-US" sz="3600" dirty="0" smtClean="0"/>
              <a:t>Although there are many colleges not listed on this presentation, it is a great starting point when thinking about the expenses associated with college.  Just as in any part of life, we encourage you to do your research and be an educated consumer as you start looking to your future.</a:t>
            </a:r>
            <a:endParaRPr lang="en-US" sz="3600" dirty="0"/>
          </a:p>
        </p:txBody>
      </p:sp>
    </p:spTree>
  </p:cSld>
  <p:clrMapOvr>
    <a:masterClrMapping/>
  </p:clrMapOvr>
  <p:transition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457200" y="4629150"/>
            <a:ext cx="31242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8,416</a:t>
            </a:r>
            <a:endParaRPr lang="en-US" altLang="en-US" sz="2000" dirty="0"/>
          </a:p>
        </p:txBody>
      </p:sp>
      <p:sp>
        <p:nvSpPr>
          <p:cNvPr id="11267"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Public</a:t>
            </a:r>
          </a:p>
        </p:txBody>
      </p:sp>
      <p:sp>
        <p:nvSpPr>
          <p:cNvPr id="11268" name="TextBox 10"/>
          <p:cNvSpPr txBox="1">
            <a:spLocks noChangeArrowheads="1"/>
          </p:cNvSpPr>
          <p:nvPr/>
        </p:nvSpPr>
        <p:spPr bwMode="auto">
          <a:xfrm>
            <a:off x="4953000" y="5410200"/>
            <a:ext cx="31242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13,183 </a:t>
            </a:r>
            <a:endParaRPr lang="en-US" altLang="en-US" sz="2000" dirty="0"/>
          </a:p>
        </p:txBody>
      </p:sp>
      <p:sp>
        <p:nvSpPr>
          <p:cNvPr id="11269" name="TextBox 11"/>
          <p:cNvSpPr txBox="1">
            <a:spLocks noChangeArrowheads="1"/>
          </p:cNvSpPr>
          <p:nvPr/>
        </p:nvSpPr>
        <p:spPr bwMode="auto">
          <a:xfrm>
            <a:off x="4975225" y="4646613"/>
            <a:ext cx="3200400" cy="400050"/>
          </a:xfrm>
          <a:prstGeom prst="rect">
            <a:avLst/>
          </a:prstGeom>
          <a:noFill/>
          <a:ln w="9525">
            <a:noFill/>
            <a:miter lim="800000"/>
            <a:headEnd/>
            <a:tailEnd/>
          </a:ln>
        </p:spPr>
        <p:txBody>
          <a:bodyPr anchor="ctr">
            <a:spAutoFit/>
          </a:bodyPr>
          <a:lstStyle/>
          <a:p>
            <a:r>
              <a:rPr lang="en-US" altLang="en-US" sz="2000"/>
              <a:t>Highest Degree: Doctorate </a:t>
            </a:r>
          </a:p>
        </p:txBody>
      </p:sp>
      <p:sp>
        <p:nvSpPr>
          <p:cNvPr id="11270" name="TextBox 13"/>
          <p:cNvSpPr txBox="1">
            <a:spLocks noChangeArrowheads="1"/>
          </p:cNvSpPr>
          <p:nvPr/>
        </p:nvSpPr>
        <p:spPr bwMode="auto">
          <a:xfrm>
            <a:off x="4953000" y="3790950"/>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83% </a:t>
            </a:r>
            <a:endParaRPr lang="en-US" altLang="en-US" sz="2000" dirty="0"/>
          </a:p>
        </p:txBody>
      </p:sp>
      <p:sp>
        <p:nvSpPr>
          <p:cNvPr id="7" name="Rectangle 6"/>
          <p:cNvSpPr/>
          <p:nvPr/>
        </p:nvSpPr>
        <p:spPr>
          <a:xfrm>
            <a:off x="0" y="533400"/>
            <a:ext cx="9144000" cy="914400"/>
          </a:xfrm>
          <a:prstGeom prst="rect">
            <a:avLst/>
          </a:prstGeom>
          <a:solidFill>
            <a:srgbClr val="2F41C7"/>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chemeClr val="accent5"/>
              </a:solidFill>
            </a:endParaRPr>
          </a:p>
        </p:txBody>
      </p:sp>
      <p:sp>
        <p:nvSpPr>
          <p:cNvPr id="11272" name="TextBox 3"/>
          <p:cNvSpPr txBox="1">
            <a:spLocks noChangeArrowheads="1"/>
          </p:cNvSpPr>
          <p:nvPr/>
        </p:nvSpPr>
        <p:spPr bwMode="auto">
          <a:xfrm>
            <a:off x="685800" y="493713"/>
            <a:ext cx="4143375" cy="954087"/>
          </a:xfrm>
          <a:prstGeom prst="rect">
            <a:avLst/>
          </a:prstGeom>
          <a:noFill/>
          <a:ln w="9525">
            <a:noFill/>
            <a:miter lim="800000"/>
            <a:headEnd/>
            <a:tailEnd/>
          </a:ln>
        </p:spPr>
        <p:txBody>
          <a:bodyPr>
            <a:spAutoFit/>
          </a:bodyPr>
          <a:lstStyle/>
          <a:p>
            <a:pPr algn="ctr"/>
            <a:r>
              <a:rPr lang="en-US" altLang="en-US" sz="2800"/>
              <a:t>Indiana State University</a:t>
            </a:r>
          </a:p>
          <a:p>
            <a:pPr algn="ctr"/>
            <a:r>
              <a:rPr lang="en-US" altLang="en-US" sz="2800"/>
              <a:t>Terre Haute, IN</a:t>
            </a:r>
          </a:p>
        </p:txBody>
      </p:sp>
      <p:sp>
        <p:nvSpPr>
          <p:cNvPr id="11273" name="TextBox 20"/>
          <p:cNvSpPr txBox="1">
            <a:spLocks noChangeArrowheads="1"/>
          </p:cNvSpPr>
          <p:nvPr/>
        </p:nvSpPr>
        <p:spPr bwMode="auto">
          <a:xfrm>
            <a:off x="463550" y="3867150"/>
            <a:ext cx="2736850" cy="400050"/>
          </a:xfrm>
          <a:prstGeom prst="rect">
            <a:avLst/>
          </a:prstGeom>
          <a:noFill/>
          <a:ln w="9525">
            <a:noFill/>
            <a:miter lim="800000"/>
            <a:headEnd/>
            <a:tailEnd/>
          </a:ln>
        </p:spPr>
        <p:txBody>
          <a:bodyPr>
            <a:spAutoFit/>
          </a:bodyPr>
          <a:lstStyle/>
          <a:p>
            <a:r>
              <a:rPr lang="en-US" altLang="en-US" sz="2000" dirty="0" smtClean="0"/>
              <a:t>Other:  $2,225</a:t>
            </a:r>
            <a:endParaRPr lang="en-US" altLang="en-US" sz="2000" dirty="0"/>
          </a:p>
        </p:txBody>
      </p:sp>
      <p:sp>
        <p:nvSpPr>
          <p:cNvPr id="11274" name="TextBox 21"/>
          <p:cNvSpPr txBox="1">
            <a:spLocks noChangeArrowheads="1"/>
          </p:cNvSpPr>
          <p:nvPr/>
        </p:nvSpPr>
        <p:spPr bwMode="auto">
          <a:xfrm>
            <a:off x="436563" y="3054350"/>
            <a:ext cx="2763837"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$9,182</a:t>
            </a:r>
            <a:endParaRPr lang="en-US" altLang="en-US" sz="2000" dirty="0"/>
          </a:p>
        </p:txBody>
      </p:sp>
      <p:pic>
        <p:nvPicPr>
          <p:cNvPr id="11275" name="Picture 2"/>
          <p:cNvPicPr>
            <a:picLocks noChangeAspect="1" noChangeArrowheads="1"/>
          </p:cNvPicPr>
          <p:nvPr/>
        </p:nvPicPr>
        <p:blipFill>
          <a:blip r:embed="rId2" cstate="print"/>
          <a:srcRect/>
          <a:stretch>
            <a:fillRect/>
          </a:stretch>
        </p:blipFill>
        <p:spPr bwMode="auto">
          <a:xfrm>
            <a:off x="5638800" y="233363"/>
            <a:ext cx="3189288" cy="22479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419100" y="4676775"/>
            <a:ext cx="4381500" cy="400050"/>
          </a:xfrm>
          <a:prstGeom prst="rect">
            <a:avLst/>
          </a:prstGeom>
          <a:noFill/>
          <a:ln w="9525">
            <a:noFill/>
            <a:miter lim="800000"/>
            <a:headEnd/>
            <a:tailEnd/>
          </a:ln>
        </p:spPr>
        <p:txBody>
          <a:bodyPr anchor="ctr">
            <a:spAutoFit/>
          </a:bodyPr>
          <a:lstStyle/>
          <a:p>
            <a:r>
              <a:rPr lang="en-US" altLang="en-US" sz="2000" dirty="0"/>
              <a:t>Tuition: $6,827 </a:t>
            </a:r>
          </a:p>
        </p:txBody>
      </p:sp>
      <p:sp>
        <p:nvSpPr>
          <p:cNvPr id="12291"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Public </a:t>
            </a:r>
          </a:p>
        </p:txBody>
      </p:sp>
      <p:sp>
        <p:nvSpPr>
          <p:cNvPr id="12292" name="TextBox 10"/>
          <p:cNvSpPr txBox="1">
            <a:spLocks noChangeArrowheads="1"/>
          </p:cNvSpPr>
          <p:nvPr/>
        </p:nvSpPr>
        <p:spPr bwMode="auto">
          <a:xfrm>
            <a:off x="4953000" y="55880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6,442 </a:t>
            </a:r>
            <a:endParaRPr lang="en-US" altLang="en-US" sz="2000" dirty="0"/>
          </a:p>
        </p:txBody>
      </p:sp>
      <p:sp>
        <p:nvSpPr>
          <p:cNvPr id="12293" name="TextBox 11"/>
          <p:cNvSpPr txBox="1">
            <a:spLocks noChangeArrowheads="1"/>
          </p:cNvSpPr>
          <p:nvPr/>
        </p:nvSpPr>
        <p:spPr bwMode="auto">
          <a:xfrm>
            <a:off x="4953000" y="4676775"/>
            <a:ext cx="3581400" cy="400050"/>
          </a:xfrm>
          <a:prstGeom prst="rect">
            <a:avLst/>
          </a:prstGeom>
          <a:noFill/>
          <a:ln w="9525">
            <a:noFill/>
            <a:miter lim="800000"/>
            <a:headEnd/>
            <a:tailEnd/>
          </a:ln>
        </p:spPr>
        <p:txBody>
          <a:bodyPr anchor="ctr">
            <a:spAutoFit/>
          </a:bodyPr>
          <a:lstStyle/>
          <a:p>
            <a:r>
              <a:rPr lang="en-US" altLang="en-US" sz="2000"/>
              <a:t>Highest Degree: Doctorate</a:t>
            </a:r>
          </a:p>
        </p:txBody>
      </p:sp>
      <p:sp>
        <p:nvSpPr>
          <p:cNvPr id="12294" name="TextBox 13"/>
          <p:cNvSpPr txBox="1">
            <a:spLocks noChangeArrowheads="1"/>
          </p:cNvSpPr>
          <p:nvPr/>
        </p:nvSpPr>
        <p:spPr bwMode="auto">
          <a:xfrm>
            <a:off x="4953000" y="3790950"/>
            <a:ext cx="34290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80% </a:t>
            </a:r>
            <a:endParaRPr lang="en-US" altLang="en-US" sz="2000" dirty="0"/>
          </a:p>
        </p:txBody>
      </p:sp>
      <p:sp>
        <p:nvSpPr>
          <p:cNvPr id="7" name="Rectangle 6"/>
          <p:cNvSpPr/>
          <p:nvPr/>
        </p:nvSpPr>
        <p:spPr>
          <a:xfrm>
            <a:off x="0" y="533400"/>
            <a:ext cx="9144000" cy="914400"/>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12296" name="TextBox 3"/>
          <p:cNvSpPr txBox="1">
            <a:spLocks noChangeArrowheads="1"/>
          </p:cNvSpPr>
          <p:nvPr/>
        </p:nvSpPr>
        <p:spPr bwMode="auto">
          <a:xfrm>
            <a:off x="685800" y="493713"/>
            <a:ext cx="5257800" cy="954087"/>
          </a:xfrm>
          <a:prstGeom prst="rect">
            <a:avLst/>
          </a:prstGeom>
          <a:noFill/>
          <a:ln w="9525">
            <a:noFill/>
            <a:miter lim="800000"/>
            <a:headEnd/>
            <a:tailEnd/>
          </a:ln>
        </p:spPr>
        <p:txBody>
          <a:bodyPr>
            <a:spAutoFit/>
          </a:bodyPr>
          <a:lstStyle/>
          <a:p>
            <a:pPr algn="ctr"/>
            <a:r>
              <a:rPr lang="en-US" altLang="en-US" sz="2800"/>
              <a:t>Indiana University Southeast</a:t>
            </a:r>
          </a:p>
          <a:p>
            <a:pPr algn="ctr"/>
            <a:r>
              <a:rPr lang="en-US" altLang="en-US" sz="2800"/>
              <a:t>New Albany Indiana </a:t>
            </a:r>
          </a:p>
        </p:txBody>
      </p:sp>
      <p:sp>
        <p:nvSpPr>
          <p:cNvPr id="12297" name="TextBox 21"/>
          <p:cNvSpPr txBox="1">
            <a:spLocks noChangeArrowheads="1"/>
          </p:cNvSpPr>
          <p:nvPr/>
        </p:nvSpPr>
        <p:spPr bwMode="auto">
          <a:xfrm>
            <a:off x="457200" y="3011488"/>
            <a:ext cx="4343400" cy="400110"/>
          </a:xfrm>
          <a:prstGeom prst="rect">
            <a:avLst/>
          </a:prstGeom>
          <a:noFill/>
          <a:ln w="9525">
            <a:noFill/>
            <a:miter lim="800000"/>
            <a:headEnd/>
            <a:tailEnd/>
          </a:ln>
        </p:spPr>
        <p:txBody>
          <a:bodyPr>
            <a:spAutoFit/>
          </a:bodyPr>
          <a:lstStyle/>
          <a:p>
            <a:r>
              <a:rPr lang="en-US" altLang="en-US" sz="2000" dirty="0"/>
              <a:t>Housing: </a:t>
            </a:r>
            <a:r>
              <a:rPr lang="en-US" altLang="en-US" sz="2000" dirty="0" smtClean="0"/>
              <a:t>$9,208 </a:t>
            </a:r>
            <a:endParaRPr lang="en-US" altLang="en-US" sz="2000" dirty="0"/>
          </a:p>
        </p:txBody>
      </p:sp>
      <p:pic>
        <p:nvPicPr>
          <p:cNvPr id="12298" name="Picture 1"/>
          <p:cNvPicPr>
            <a:picLocks noChangeAspect="1"/>
          </p:cNvPicPr>
          <p:nvPr/>
        </p:nvPicPr>
        <p:blipFill>
          <a:blip r:embed="rId3" cstate="print"/>
          <a:srcRect/>
          <a:stretch>
            <a:fillRect/>
          </a:stretch>
        </p:blipFill>
        <p:spPr bwMode="auto">
          <a:xfrm>
            <a:off x="6172200" y="0"/>
            <a:ext cx="2714625" cy="2873375"/>
          </a:xfrm>
          <a:prstGeom prst="rect">
            <a:avLst/>
          </a:prstGeom>
          <a:noFill/>
          <a:ln w="9525">
            <a:noFill/>
            <a:miter lim="800000"/>
            <a:headEnd/>
            <a:tailEnd/>
          </a:ln>
        </p:spPr>
      </p:pic>
      <p:sp>
        <p:nvSpPr>
          <p:cNvPr id="12299" name="Rectangle 2"/>
          <p:cNvSpPr>
            <a:spLocks noChangeArrowheads="1"/>
          </p:cNvSpPr>
          <p:nvPr/>
        </p:nvSpPr>
        <p:spPr bwMode="auto">
          <a:xfrm>
            <a:off x="457200" y="3929063"/>
            <a:ext cx="3119438" cy="400050"/>
          </a:xfrm>
          <a:prstGeom prst="rect">
            <a:avLst/>
          </a:prstGeom>
          <a:noFill/>
          <a:ln w="9525">
            <a:noFill/>
            <a:miter lim="800000"/>
            <a:headEnd/>
            <a:tailEnd/>
          </a:ln>
        </p:spPr>
        <p:txBody>
          <a:bodyPr>
            <a:spAutoFit/>
          </a:bodyPr>
          <a:lstStyle/>
          <a:p>
            <a:r>
              <a:rPr lang="en-US" altLang="en-US" sz="2000" dirty="0" smtClean="0">
                <a:solidFill>
                  <a:srgbClr val="FFFFFF"/>
                </a:solidFill>
              </a:rPr>
              <a:t>Other: $4,080 </a:t>
            </a:r>
            <a:endParaRPr lang="en-US" altLang="en-US" sz="2000" dirty="0">
              <a:solidFill>
                <a:srgbClr val="FFFFFF"/>
              </a:solidFill>
            </a:endParaRPr>
          </a:p>
        </p:txBody>
      </p:sp>
    </p:spTree>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457200" y="4648200"/>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8,909</a:t>
            </a:r>
            <a:endParaRPr lang="en-US" altLang="en-US" sz="2000" dirty="0"/>
          </a:p>
        </p:txBody>
      </p:sp>
      <p:sp>
        <p:nvSpPr>
          <p:cNvPr id="13315"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Public</a:t>
            </a:r>
          </a:p>
        </p:txBody>
      </p:sp>
      <p:sp>
        <p:nvSpPr>
          <p:cNvPr id="13316"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30,690 </a:t>
            </a:r>
            <a:endParaRPr lang="en-US" altLang="en-US" sz="2000" dirty="0"/>
          </a:p>
        </p:txBody>
      </p:sp>
      <p:sp>
        <p:nvSpPr>
          <p:cNvPr id="13317" name="TextBox 11"/>
          <p:cNvSpPr txBox="1">
            <a:spLocks noChangeArrowheads="1"/>
          </p:cNvSpPr>
          <p:nvPr/>
        </p:nvSpPr>
        <p:spPr bwMode="auto">
          <a:xfrm>
            <a:off x="4953000" y="4648200"/>
            <a:ext cx="3611563" cy="400050"/>
          </a:xfrm>
          <a:prstGeom prst="rect">
            <a:avLst/>
          </a:prstGeom>
          <a:noFill/>
          <a:ln w="9525">
            <a:noFill/>
            <a:miter lim="800000"/>
            <a:headEnd/>
            <a:tailEnd/>
          </a:ln>
        </p:spPr>
        <p:txBody>
          <a:bodyPr anchor="ctr">
            <a:spAutoFit/>
          </a:bodyPr>
          <a:lstStyle/>
          <a:p>
            <a:r>
              <a:rPr lang="en-US" altLang="en-US" sz="2000"/>
              <a:t>Highest Degree: Doctorate</a:t>
            </a:r>
          </a:p>
        </p:txBody>
      </p:sp>
      <p:sp>
        <p:nvSpPr>
          <p:cNvPr id="13318" name="TextBox 13"/>
          <p:cNvSpPr txBox="1">
            <a:spLocks noChangeArrowheads="1"/>
          </p:cNvSpPr>
          <p:nvPr/>
        </p:nvSpPr>
        <p:spPr bwMode="auto">
          <a:xfrm>
            <a:off x="4953000" y="3790950"/>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70% </a:t>
            </a:r>
            <a:endParaRPr lang="en-US" altLang="en-US" sz="2000" dirty="0"/>
          </a:p>
        </p:txBody>
      </p:sp>
      <p:sp>
        <p:nvSpPr>
          <p:cNvPr id="7" name="Rectangle 6"/>
          <p:cNvSpPr/>
          <p:nvPr/>
        </p:nvSpPr>
        <p:spPr>
          <a:xfrm>
            <a:off x="0" y="493713"/>
            <a:ext cx="9144000" cy="954087"/>
          </a:xfrm>
          <a:prstGeom prst="rect">
            <a:avLst/>
          </a:prstGeom>
          <a:solidFill>
            <a:srgbClr val="C5142E"/>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13320" name="TextBox 3"/>
          <p:cNvSpPr txBox="1">
            <a:spLocks noChangeArrowheads="1"/>
          </p:cNvSpPr>
          <p:nvPr/>
        </p:nvSpPr>
        <p:spPr bwMode="auto">
          <a:xfrm>
            <a:off x="0" y="493713"/>
            <a:ext cx="6643688" cy="954087"/>
          </a:xfrm>
          <a:prstGeom prst="rect">
            <a:avLst/>
          </a:prstGeom>
          <a:solidFill>
            <a:srgbClr val="C5142E"/>
          </a:solidFill>
          <a:ln w="9525">
            <a:noFill/>
            <a:miter lim="800000"/>
            <a:headEnd/>
            <a:tailEnd/>
          </a:ln>
        </p:spPr>
        <p:txBody>
          <a:bodyPr>
            <a:spAutoFit/>
          </a:bodyPr>
          <a:lstStyle/>
          <a:p>
            <a:pPr algn="ctr"/>
            <a:r>
              <a:rPr lang="en-US" altLang="en-US" sz="2800">
                <a:solidFill>
                  <a:schemeClr val="bg1"/>
                </a:solidFill>
              </a:rPr>
              <a:t>Indiana-University Purdue-University Indianapolis, IN</a:t>
            </a:r>
          </a:p>
        </p:txBody>
      </p:sp>
      <p:sp>
        <p:nvSpPr>
          <p:cNvPr id="13321" name="TextBox 20"/>
          <p:cNvSpPr txBox="1">
            <a:spLocks noChangeArrowheads="1"/>
          </p:cNvSpPr>
          <p:nvPr/>
        </p:nvSpPr>
        <p:spPr bwMode="auto">
          <a:xfrm>
            <a:off x="463550" y="3790950"/>
            <a:ext cx="2895600" cy="400050"/>
          </a:xfrm>
          <a:prstGeom prst="rect">
            <a:avLst/>
          </a:prstGeom>
          <a:noFill/>
          <a:ln w="9525">
            <a:noFill/>
            <a:miter lim="800000"/>
            <a:headEnd/>
            <a:tailEnd/>
          </a:ln>
        </p:spPr>
        <p:txBody>
          <a:bodyPr>
            <a:spAutoFit/>
          </a:bodyPr>
          <a:lstStyle/>
          <a:p>
            <a:r>
              <a:rPr lang="en-US" altLang="en-US" sz="2000" dirty="0" smtClean="0"/>
              <a:t>Other: $2,974 </a:t>
            </a:r>
            <a:endParaRPr lang="en-US" altLang="en-US" sz="2000" dirty="0"/>
          </a:p>
        </p:txBody>
      </p:sp>
      <p:sp>
        <p:nvSpPr>
          <p:cNvPr id="13322" name="TextBox 21"/>
          <p:cNvSpPr txBox="1">
            <a:spLocks noChangeArrowheads="1"/>
          </p:cNvSpPr>
          <p:nvPr/>
        </p:nvSpPr>
        <p:spPr bwMode="auto">
          <a:xfrm>
            <a:off x="457200" y="3048000"/>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$8,702 </a:t>
            </a:r>
            <a:endParaRPr lang="en-US" altLang="en-US" sz="2000" dirty="0"/>
          </a:p>
        </p:txBody>
      </p:sp>
      <p:pic>
        <p:nvPicPr>
          <p:cNvPr id="2" name="Picture 1"/>
          <p:cNvPicPr>
            <a:picLocks noChangeAspect="1"/>
          </p:cNvPicPr>
          <p:nvPr/>
        </p:nvPicPr>
        <p:blipFill>
          <a:blip r:embed="rId2" cstate="print"/>
          <a:stretch>
            <a:fillRect/>
          </a:stretch>
        </p:blipFill>
        <p:spPr>
          <a:xfrm>
            <a:off x="6400800" y="228600"/>
            <a:ext cx="2409825" cy="223837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5"/>
          <p:cNvSpPr txBox="1">
            <a:spLocks noChangeArrowheads="1"/>
          </p:cNvSpPr>
          <p:nvPr/>
        </p:nvSpPr>
        <p:spPr bwMode="auto">
          <a:xfrm>
            <a:off x="554038" y="4651375"/>
            <a:ext cx="2895600" cy="400050"/>
          </a:xfrm>
          <a:prstGeom prst="rect">
            <a:avLst/>
          </a:prstGeom>
          <a:noFill/>
          <a:ln w="9525">
            <a:noFill/>
            <a:miter lim="800000"/>
            <a:headEnd/>
            <a:tailEnd/>
          </a:ln>
        </p:spPr>
        <p:txBody>
          <a:bodyPr anchor="ctr">
            <a:spAutoFit/>
          </a:bodyPr>
          <a:lstStyle/>
          <a:p>
            <a:r>
              <a:rPr lang="en-US" altLang="en-US" sz="2000" dirty="0"/>
              <a:t>Tuition: $</a:t>
            </a:r>
            <a:r>
              <a:rPr lang="en-US" altLang="en-US" sz="2000" dirty="0" smtClean="0"/>
              <a:t>6,957 </a:t>
            </a:r>
            <a:endParaRPr lang="en-US" altLang="en-US" sz="2000" dirty="0"/>
          </a:p>
        </p:txBody>
      </p:sp>
      <p:sp>
        <p:nvSpPr>
          <p:cNvPr id="14339" name="TextBox 9"/>
          <p:cNvSpPr txBox="1">
            <a:spLocks noChangeArrowheads="1"/>
          </p:cNvSpPr>
          <p:nvPr/>
        </p:nvSpPr>
        <p:spPr bwMode="auto">
          <a:xfrm>
            <a:off x="558800" y="2295525"/>
            <a:ext cx="2895600" cy="400050"/>
          </a:xfrm>
          <a:prstGeom prst="rect">
            <a:avLst/>
          </a:prstGeom>
          <a:noFill/>
          <a:ln w="9525">
            <a:noFill/>
            <a:miter lim="800000"/>
            <a:headEnd/>
            <a:tailEnd/>
          </a:ln>
        </p:spPr>
        <p:txBody>
          <a:bodyPr anchor="ctr">
            <a:spAutoFit/>
          </a:bodyPr>
          <a:lstStyle/>
          <a:p>
            <a:r>
              <a:rPr lang="en-US" altLang="en-US" sz="2000"/>
              <a:t>College Type: Public </a:t>
            </a:r>
          </a:p>
        </p:txBody>
      </p:sp>
      <p:sp>
        <p:nvSpPr>
          <p:cNvPr id="14340"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9,364</a:t>
            </a:r>
            <a:endParaRPr lang="en-US" altLang="en-US" sz="2000" dirty="0"/>
          </a:p>
        </p:txBody>
      </p:sp>
      <p:sp>
        <p:nvSpPr>
          <p:cNvPr id="14341" name="TextBox 11"/>
          <p:cNvSpPr txBox="1">
            <a:spLocks noChangeArrowheads="1"/>
          </p:cNvSpPr>
          <p:nvPr/>
        </p:nvSpPr>
        <p:spPr bwMode="auto">
          <a:xfrm>
            <a:off x="4953000" y="4668838"/>
            <a:ext cx="3532188" cy="400050"/>
          </a:xfrm>
          <a:prstGeom prst="rect">
            <a:avLst/>
          </a:prstGeom>
          <a:noFill/>
          <a:ln w="9525">
            <a:noFill/>
            <a:miter lim="800000"/>
            <a:headEnd/>
            <a:tailEnd/>
          </a:ln>
        </p:spPr>
        <p:txBody>
          <a:bodyPr anchor="ctr">
            <a:spAutoFit/>
          </a:bodyPr>
          <a:lstStyle/>
          <a:p>
            <a:r>
              <a:rPr lang="en-US" altLang="en-US" sz="2000"/>
              <a:t>Highest Degree: Doctorate </a:t>
            </a:r>
          </a:p>
        </p:txBody>
      </p:sp>
      <p:sp>
        <p:nvSpPr>
          <p:cNvPr id="14342" name="TextBox 13"/>
          <p:cNvSpPr txBox="1">
            <a:spLocks noChangeArrowheads="1"/>
          </p:cNvSpPr>
          <p:nvPr/>
        </p:nvSpPr>
        <p:spPr bwMode="auto">
          <a:xfrm>
            <a:off x="4953000" y="3802063"/>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71% </a:t>
            </a:r>
            <a:endParaRPr lang="en-US" altLang="en-US" sz="2000" dirty="0"/>
          </a:p>
        </p:txBody>
      </p:sp>
      <p:sp>
        <p:nvSpPr>
          <p:cNvPr id="7" name="Rectangle 6"/>
          <p:cNvSpPr/>
          <p:nvPr/>
        </p:nvSpPr>
        <p:spPr>
          <a:xfrm>
            <a:off x="0" y="533400"/>
            <a:ext cx="9144000" cy="914400"/>
          </a:xfrm>
          <a:prstGeom prst="rect">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C00000"/>
              </a:solidFill>
            </a:endParaRPr>
          </a:p>
        </p:txBody>
      </p:sp>
      <p:sp>
        <p:nvSpPr>
          <p:cNvPr id="14344" name="TextBox 3"/>
          <p:cNvSpPr txBox="1">
            <a:spLocks noChangeArrowheads="1"/>
          </p:cNvSpPr>
          <p:nvPr/>
        </p:nvSpPr>
        <p:spPr bwMode="auto">
          <a:xfrm>
            <a:off x="152400" y="493713"/>
            <a:ext cx="5334000" cy="954087"/>
          </a:xfrm>
          <a:prstGeom prst="rect">
            <a:avLst/>
          </a:prstGeom>
          <a:noFill/>
          <a:ln w="9525">
            <a:noFill/>
            <a:miter lim="800000"/>
            <a:headEnd/>
            <a:tailEnd/>
          </a:ln>
        </p:spPr>
        <p:txBody>
          <a:bodyPr>
            <a:spAutoFit/>
          </a:bodyPr>
          <a:lstStyle/>
          <a:p>
            <a:pPr algn="ctr"/>
            <a:r>
              <a:rPr lang="en-US" altLang="en-US" sz="2800"/>
              <a:t>University of Southern Indiana</a:t>
            </a:r>
          </a:p>
          <a:p>
            <a:pPr algn="ctr"/>
            <a:r>
              <a:rPr lang="en-US" altLang="en-US" sz="2800"/>
              <a:t>Evansville, IN</a:t>
            </a:r>
          </a:p>
        </p:txBody>
      </p:sp>
      <p:sp>
        <p:nvSpPr>
          <p:cNvPr id="14345" name="TextBox 20"/>
          <p:cNvSpPr txBox="1">
            <a:spLocks noChangeArrowheads="1"/>
          </p:cNvSpPr>
          <p:nvPr/>
        </p:nvSpPr>
        <p:spPr bwMode="auto">
          <a:xfrm>
            <a:off x="558800" y="3802063"/>
            <a:ext cx="2895600" cy="400050"/>
          </a:xfrm>
          <a:prstGeom prst="rect">
            <a:avLst/>
          </a:prstGeom>
          <a:noFill/>
          <a:ln w="9525">
            <a:noFill/>
            <a:miter lim="800000"/>
            <a:headEnd/>
            <a:tailEnd/>
          </a:ln>
        </p:spPr>
        <p:txBody>
          <a:bodyPr>
            <a:spAutoFit/>
          </a:bodyPr>
          <a:lstStyle/>
          <a:p>
            <a:r>
              <a:rPr lang="en-US" altLang="en-US" sz="2000" dirty="0" smtClean="0"/>
              <a:t>Other: $2,743 </a:t>
            </a:r>
            <a:endParaRPr lang="en-US" altLang="en-US" sz="2000" dirty="0"/>
          </a:p>
        </p:txBody>
      </p:sp>
      <p:sp>
        <p:nvSpPr>
          <p:cNvPr id="14346" name="TextBox 21"/>
          <p:cNvSpPr txBox="1">
            <a:spLocks noChangeArrowheads="1"/>
          </p:cNvSpPr>
          <p:nvPr/>
        </p:nvSpPr>
        <p:spPr bwMode="auto">
          <a:xfrm>
            <a:off x="554038" y="3038475"/>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$7,928</a:t>
            </a:r>
            <a:endParaRPr lang="en-US" altLang="en-US" sz="2000" dirty="0"/>
          </a:p>
        </p:txBody>
      </p:sp>
      <p:pic>
        <p:nvPicPr>
          <p:cNvPr id="14347" name="Picture 2"/>
          <p:cNvPicPr>
            <a:picLocks noChangeAspect="1" noChangeArrowheads="1"/>
          </p:cNvPicPr>
          <p:nvPr/>
        </p:nvPicPr>
        <p:blipFill>
          <a:blip r:embed="rId2" cstate="print"/>
          <a:srcRect/>
          <a:stretch>
            <a:fillRect/>
          </a:stretch>
        </p:blipFill>
        <p:spPr bwMode="auto">
          <a:xfrm>
            <a:off x="6248400" y="265113"/>
            <a:ext cx="2514600" cy="25146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5"/>
          <p:cNvSpPr txBox="1">
            <a:spLocks noChangeArrowheads="1"/>
          </p:cNvSpPr>
          <p:nvPr/>
        </p:nvSpPr>
        <p:spPr bwMode="auto">
          <a:xfrm>
            <a:off x="431800" y="4829175"/>
            <a:ext cx="2895600" cy="400050"/>
          </a:xfrm>
          <a:prstGeom prst="rect">
            <a:avLst/>
          </a:prstGeom>
          <a:noFill/>
          <a:ln w="9525">
            <a:noFill/>
            <a:miter lim="800000"/>
            <a:headEnd/>
            <a:tailEnd/>
          </a:ln>
        </p:spPr>
        <p:txBody>
          <a:bodyPr anchor="ctr">
            <a:spAutoFit/>
          </a:bodyPr>
          <a:lstStyle/>
          <a:p>
            <a:r>
              <a:rPr lang="en-US" altLang="en-US" sz="2000"/>
              <a:t>Tuition: $31,776 </a:t>
            </a:r>
          </a:p>
        </p:txBody>
      </p:sp>
      <p:sp>
        <p:nvSpPr>
          <p:cNvPr id="15363" name="TextBox 9"/>
          <p:cNvSpPr txBox="1">
            <a:spLocks noChangeArrowheads="1"/>
          </p:cNvSpPr>
          <p:nvPr/>
        </p:nvSpPr>
        <p:spPr bwMode="auto">
          <a:xfrm>
            <a:off x="457200" y="2266950"/>
            <a:ext cx="2895600" cy="400050"/>
          </a:xfrm>
          <a:prstGeom prst="rect">
            <a:avLst/>
          </a:prstGeom>
          <a:noFill/>
          <a:ln w="9525">
            <a:noFill/>
            <a:miter lim="800000"/>
            <a:headEnd/>
            <a:tailEnd/>
          </a:ln>
        </p:spPr>
        <p:txBody>
          <a:bodyPr anchor="ctr">
            <a:spAutoFit/>
          </a:bodyPr>
          <a:lstStyle/>
          <a:p>
            <a:r>
              <a:rPr lang="en-US" altLang="en-US" sz="2000"/>
              <a:t>College Type: Private </a:t>
            </a:r>
          </a:p>
        </p:txBody>
      </p:sp>
      <p:sp>
        <p:nvSpPr>
          <p:cNvPr id="15364" name="TextBox 10"/>
          <p:cNvSpPr txBox="1">
            <a:spLocks noChangeArrowheads="1"/>
          </p:cNvSpPr>
          <p:nvPr/>
        </p:nvSpPr>
        <p:spPr bwMode="auto">
          <a:xfrm>
            <a:off x="4953000" y="5410200"/>
            <a:ext cx="2895600" cy="400050"/>
          </a:xfrm>
          <a:prstGeom prst="rect">
            <a:avLst/>
          </a:prstGeom>
          <a:noFill/>
          <a:ln w="9525">
            <a:noFill/>
            <a:miter lim="800000"/>
            <a:headEnd/>
            <a:tailEnd/>
          </a:ln>
        </p:spPr>
        <p:txBody>
          <a:bodyPr anchor="ctr">
            <a:spAutoFit/>
          </a:bodyPr>
          <a:lstStyle/>
          <a:p>
            <a:r>
              <a:rPr lang="en-US" altLang="en-US" sz="2000" dirty="0"/>
              <a:t>Enrollment: </a:t>
            </a:r>
            <a:r>
              <a:rPr lang="en-US" altLang="en-US" sz="2000" dirty="0" smtClean="0"/>
              <a:t>2,567 </a:t>
            </a:r>
            <a:endParaRPr lang="en-US" altLang="en-US" sz="2000" dirty="0"/>
          </a:p>
        </p:txBody>
      </p:sp>
      <p:sp>
        <p:nvSpPr>
          <p:cNvPr id="15365" name="TextBox 11"/>
          <p:cNvSpPr txBox="1">
            <a:spLocks noChangeArrowheads="1"/>
          </p:cNvSpPr>
          <p:nvPr/>
        </p:nvSpPr>
        <p:spPr bwMode="auto">
          <a:xfrm>
            <a:off x="4953000" y="4629150"/>
            <a:ext cx="3505200" cy="400050"/>
          </a:xfrm>
          <a:prstGeom prst="rect">
            <a:avLst/>
          </a:prstGeom>
          <a:noFill/>
          <a:ln w="9525">
            <a:noFill/>
            <a:miter lim="800000"/>
            <a:headEnd/>
            <a:tailEnd/>
          </a:ln>
        </p:spPr>
        <p:txBody>
          <a:bodyPr anchor="ctr">
            <a:spAutoFit/>
          </a:bodyPr>
          <a:lstStyle/>
          <a:p>
            <a:r>
              <a:rPr lang="en-US" altLang="en-US" sz="2000"/>
              <a:t>Highest Degree: Masters </a:t>
            </a:r>
          </a:p>
        </p:txBody>
      </p:sp>
      <p:sp>
        <p:nvSpPr>
          <p:cNvPr id="15366" name="TextBox 13"/>
          <p:cNvSpPr txBox="1">
            <a:spLocks noChangeArrowheads="1"/>
          </p:cNvSpPr>
          <p:nvPr/>
        </p:nvSpPr>
        <p:spPr bwMode="auto">
          <a:xfrm>
            <a:off x="4953000" y="3790950"/>
            <a:ext cx="2895600" cy="400050"/>
          </a:xfrm>
          <a:prstGeom prst="rect">
            <a:avLst/>
          </a:prstGeom>
          <a:noFill/>
          <a:ln w="9525">
            <a:noFill/>
            <a:miter lim="800000"/>
            <a:headEnd/>
            <a:tailEnd/>
          </a:ln>
        </p:spPr>
        <p:txBody>
          <a:bodyPr anchor="ctr">
            <a:spAutoFit/>
          </a:bodyPr>
          <a:lstStyle/>
          <a:p>
            <a:r>
              <a:rPr lang="en-US" altLang="en-US" sz="2000" dirty="0"/>
              <a:t>Acceptance Rate: </a:t>
            </a:r>
            <a:r>
              <a:rPr lang="en-US" altLang="en-US" sz="2000" dirty="0" smtClean="0"/>
              <a:t>83% </a:t>
            </a:r>
            <a:endParaRPr lang="en-US" altLang="en-US" sz="2000" dirty="0"/>
          </a:p>
        </p:txBody>
      </p:sp>
      <p:sp>
        <p:nvSpPr>
          <p:cNvPr id="7" name="Rectangle 6"/>
          <p:cNvSpPr/>
          <p:nvPr/>
        </p:nvSpPr>
        <p:spPr>
          <a:xfrm>
            <a:off x="0" y="533400"/>
            <a:ext cx="9144000" cy="914400"/>
          </a:xfrm>
          <a:prstGeom prst="rect">
            <a:avLst/>
          </a:prstGeom>
          <a:solidFill>
            <a:srgbClr val="370B6A"/>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dirty="0">
              <a:solidFill>
                <a:srgbClr val="7030A0"/>
              </a:solidFill>
            </a:endParaRPr>
          </a:p>
        </p:txBody>
      </p:sp>
      <p:sp>
        <p:nvSpPr>
          <p:cNvPr id="15368" name="TextBox 3"/>
          <p:cNvSpPr txBox="1">
            <a:spLocks noChangeArrowheads="1"/>
          </p:cNvSpPr>
          <p:nvPr/>
        </p:nvSpPr>
        <p:spPr bwMode="auto">
          <a:xfrm>
            <a:off x="238125" y="544513"/>
            <a:ext cx="4714875" cy="954087"/>
          </a:xfrm>
          <a:prstGeom prst="rect">
            <a:avLst/>
          </a:prstGeom>
          <a:noFill/>
          <a:ln w="9525">
            <a:noFill/>
            <a:miter lim="800000"/>
            <a:headEnd/>
            <a:tailEnd/>
          </a:ln>
        </p:spPr>
        <p:txBody>
          <a:bodyPr>
            <a:spAutoFit/>
          </a:bodyPr>
          <a:lstStyle/>
          <a:p>
            <a:pPr algn="ctr"/>
            <a:r>
              <a:rPr lang="en-US" altLang="en-US" sz="2800">
                <a:solidFill>
                  <a:srgbClr val="F48221"/>
                </a:solidFill>
              </a:rPr>
              <a:t>University of Evansville</a:t>
            </a:r>
          </a:p>
          <a:p>
            <a:pPr algn="ctr"/>
            <a:r>
              <a:rPr lang="en-US" altLang="en-US" sz="2800">
                <a:solidFill>
                  <a:srgbClr val="F48221"/>
                </a:solidFill>
              </a:rPr>
              <a:t>Evansville, IN</a:t>
            </a:r>
          </a:p>
        </p:txBody>
      </p:sp>
      <p:sp>
        <p:nvSpPr>
          <p:cNvPr id="15369" name="TextBox 20"/>
          <p:cNvSpPr txBox="1">
            <a:spLocks noChangeArrowheads="1"/>
          </p:cNvSpPr>
          <p:nvPr/>
        </p:nvSpPr>
        <p:spPr bwMode="auto">
          <a:xfrm>
            <a:off x="463550" y="3973513"/>
            <a:ext cx="2895600" cy="400050"/>
          </a:xfrm>
          <a:prstGeom prst="rect">
            <a:avLst/>
          </a:prstGeom>
          <a:noFill/>
          <a:ln w="9525">
            <a:noFill/>
            <a:miter lim="800000"/>
            <a:headEnd/>
            <a:tailEnd/>
          </a:ln>
        </p:spPr>
        <p:txBody>
          <a:bodyPr>
            <a:spAutoFit/>
          </a:bodyPr>
          <a:lstStyle/>
          <a:p>
            <a:r>
              <a:rPr lang="en-US" altLang="en-US" sz="2000" dirty="0" smtClean="0"/>
              <a:t>Other: $2,114</a:t>
            </a:r>
            <a:endParaRPr lang="en-US" altLang="en-US" sz="2000" dirty="0"/>
          </a:p>
        </p:txBody>
      </p:sp>
      <p:sp>
        <p:nvSpPr>
          <p:cNvPr id="15370" name="TextBox 21"/>
          <p:cNvSpPr txBox="1">
            <a:spLocks noChangeArrowheads="1"/>
          </p:cNvSpPr>
          <p:nvPr/>
        </p:nvSpPr>
        <p:spPr bwMode="auto">
          <a:xfrm>
            <a:off x="463550" y="3201988"/>
            <a:ext cx="2895600" cy="400050"/>
          </a:xfrm>
          <a:prstGeom prst="rect">
            <a:avLst/>
          </a:prstGeom>
          <a:noFill/>
          <a:ln w="9525">
            <a:noFill/>
            <a:miter lim="800000"/>
            <a:headEnd/>
            <a:tailEnd/>
          </a:ln>
        </p:spPr>
        <p:txBody>
          <a:bodyPr>
            <a:spAutoFit/>
          </a:bodyPr>
          <a:lstStyle/>
          <a:p>
            <a:r>
              <a:rPr lang="en-US" altLang="en-US" sz="2000" dirty="0"/>
              <a:t>Housing: </a:t>
            </a:r>
            <a:r>
              <a:rPr lang="en-US" altLang="en-US" sz="2000" dirty="0" smtClean="0"/>
              <a:t>$10,880 </a:t>
            </a:r>
            <a:endParaRPr lang="en-US" altLang="en-US" sz="2000" dirty="0"/>
          </a:p>
        </p:txBody>
      </p:sp>
      <p:pic>
        <p:nvPicPr>
          <p:cNvPr id="15371" name="Picture 2" descr="http://t0.gstatic.com/images?q=tbn:ANd9GcS0B-slXrtv7vFyDvWpCI7sm4qxfFXxBWengOD3xECIw6x5RUxAow:www.sports-logos-screensavers.com/user/Evansville_Purple_Aces02.jpg">
            <a:hlinkClick r:id="rId2"/>
          </p:cNvPr>
          <p:cNvPicPr>
            <a:picLocks noChangeAspect="1" noChangeArrowheads="1"/>
          </p:cNvPicPr>
          <p:nvPr/>
        </p:nvPicPr>
        <p:blipFill>
          <a:blip r:embed="rId3" cstate="print"/>
          <a:srcRect/>
          <a:stretch>
            <a:fillRect/>
          </a:stretch>
        </p:blipFill>
        <p:spPr bwMode="auto">
          <a:xfrm>
            <a:off x="6019800" y="304800"/>
            <a:ext cx="2614613" cy="196215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6263</TotalTime>
  <Words>1330</Words>
  <Application>Microsoft Office PowerPoint</Application>
  <PresentationFormat>On-screen Show (4:3)</PresentationFormat>
  <Paragraphs>345</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Technic</vt:lpstr>
      <vt:lpstr>Cost based on one year unless otherwise noted    Source: National Center for Education Statistics-College Navigator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Schools  shown next are OUT OF STATE public schools that grant some sort of IN STATE benefits to Warrick Co. residents</vt:lpstr>
      <vt:lpstr>PowerPoint Presentation</vt:lpstr>
      <vt:lpstr>PowerPoint Presentation</vt:lpstr>
      <vt:lpstr>PowerPoint Presentation</vt:lpstr>
      <vt:lpstr>PowerPoint Presentation</vt:lpstr>
      <vt:lpstr>PowerPoint Presentation</vt:lpstr>
      <vt:lpstr>Additional fees may apply: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Gilkey</dc:creator>
  <cp:lastModifiedBy>Leslie Parker</cp:lastModifiedBy>
  <cp:revision>549</cp:revision>
  <dcterms:created xsi:type="dcterms:W3CDTF">2014-09-18T16:50:19Z</dcterms:created>
  <dcterms:modified xsi:type="dcterms:W3CDTF">2015-09-25T15:57:05Z</dcterms:modified>
</cp:coreProperties>
</file>