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257" r:id="rId11"/>
    <p:sldId id="333" r:id="rId12"/>
    <p:sldId id="442" r:id="rId13"/>
    <p:sldId id="431" r:id="rId14"/>
    <p:sldId id="446" r:id="rId15"/>
    <p:sldId id="339" r:id="rId16"/>
    <p:sldId id="433" r:id="rId17"/>
    <p:sldId id="444" r:id="rId18"/>
    <p:sldId id="337" r:id="rId19"/>
    <p:sldId id="338" r:id="rId20"/>
    <p:sldId id="434" r:id="rId21"/>
    <p:sldId id="435" r:id="rId22"/>
    <p:sldId id="447" r:id="rId23"/>
    <p:sldId id="341" r:id="rId24"/>
    <p:sldId id="342" r:id="rId25"/>
    <p:sldId id="436" r:id="rId26"/>
    <p:sldId id="448" r:id="rId27"/>
    <p:sldId id="336" r:id="rId28"/>
    <p:sldId id="335" r:id="rId29"/>
    <p:sldId id="437" r:id="rId30"/>
    <p:sldId id="340" r:id="rId31"/>
    <p:sldId id="438" r:id="rId32"/>
    <p:sldId id="440" r:id="rId33"/>
    <p:sldId id="449" r:id="rId34"/>
    <p:sldId id="450" r:id="rId35"/>
    <p:sldId id="451" r:id="rId36"/>
    <p:sldId id="452" r:id="rId37"/>
    <p:sldId id="453" r:id="rId38"/>
    <p:sldId id="455" r:id="rId39"/>
    <p:sldId id="456" r:id="rId40"/>
    <p:sldId id="454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30" r:id="rId51"/>
    <p:sldId id="343" r:id="rId52"/>
    <p:sldId id="468" r:id="rId53"/>
    <p:sldId id="469" r:id="rId54"/>
    <p:sldId id="470" r:id="rId55"/>
    <p:sldId id="471" r:id="rId56"/>
    <p:sldId id="472" r:id="rId57"/>
    <p:sldId id="47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38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F70D-D5F1-462A-9DEE-6C733081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0A41-BCCF-4685-A831-B216C4D84932}" type="datetimeFigureOut">
              <a:rPr lang="en-US" smtClean="0"/>
              <a:pPr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3743C-8809-4AE1-9E5D-E7E95F06E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fG-lbylf1M&amp;sns=e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mbla\AppData\Local\Microsoft\Windows\Temporary Internet Files\Content.IE5\U9Q12GXM\Green-Swirly-Design-Background-Vector-Graphi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95387"/>
            <a:ext cx="6191250" cy="4467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Taken from Housing and Interior Design</a:t>
            </a:r>
          </a:p>
          <a:p>
            <a:r>
              <a:rPr lang="en-US" dirty="0" smtClean="0"/>
              <a:t>By:  Evelyn Lewis and </a:t>
            </a:r>
            <a:r>
              <a:rPr lang="en-US" smtClean="0"/>
              <a:t>Carolyn Turner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Mass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Color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shambla\AppData\Local\Microsoft\Windows\Temporary Internet Files\Content.IE5\B760BVQD\Best-Blue-Kitchen-Interior-Design-1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5486400" cy="421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basic element</a:t>
            </a:r>
          </a:p>
          <a:p>
            <a:r>
              <a:rPr lang="en-US" dirty="0" smtClean="0"/>
              <a:t>Form by connect two dots</a:t>
            </a:r>
          </a:p>
          <a:p>
            <a:r>
              <a:rPr lang="en-US" dirty="0" smtClean="0"/>
              <a:t>Lines are very important to design</a:t>
            </a:r>
          </a:p>
          <a:p>
            <a:r>
              <a:rPr lang="en-US" dirty="0" smtClean="0"/>
              <a:t>If you look around a room, you can see lines in many places</a:t>
            </a:r>
          </a:p>
          <a:p>
            <a:pPr lvl="1"/>
            <a:r>
              <a:rPr lang="en-US" dirty="0" smtClean="0"/>
              <a:t>The legs of a table, </a:t>
            </a:r>
          </a:p>
          <a:p>
            <a:pPr lvl="1"/>
            <a:r>
              <a:rPr lang="en-US" dirty="0" smtClean="0"/>
              <a:t>the frame of a window, or </a:t>
            </a:r>
          </a:p>
          <a:p>
            <a:pPr lvl="1"/>
            <a:r>
              <a:rPr lang="en-US" dirty="0" smtClean="0"/>
              <a:t>the stripes on a chair</a:t>
            </a:r>
          </a:p>
          <a:p>
            <a:r>
              <a:rPr lang="en-US" dirty="0"/>
              <a:t>Show direction and cause the eyes to move from one point to </a:t>
            </a:r>
            <a:r>
              <a:rPr lang="en-US" dirty="0" smtClean="0"/>
              <a:t>another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smtClean="0"/>
              <a:t>Long and narrow</a:t>
            </a:r>
          </a:p>
          <a:p>
            <a:pPr eaLnBrk="1" hangingPunct="1"/>
            <a:r>
              <a:rPr lang="en-US" altLang="en-US" sz="2800" smtClean="0"/>
              <a:t>Connects two points</a:t>
            </a:r>
          </a:p>
          <a:p>
            <a:pPr eaLnBrk="1" hangingPunct="1"/>
            <a:r>
              <a:rPr lang="en-US" altLang="en-US" sz="2800" smtClean="0"/>
              <a:t>Leads the eye from one point to another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5257800" y="1524000"/>
            <a:ext cx="2743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8305800" y="2209800"/>
            <a:ext cx="0" cy="2819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V="1">
            <a:off x="5105400" y="3581400"/>
            <a:ext cx="2590800" cy="2362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Arc 9"/>
          <p:cNvSpPr>
            <a:spLocks/>
          </p:cNvSpPr>
          <p:nvPr/>
        </p:nvSpPr>
        <p:spPr bwMode="auto">
          <a:xfrm rot="10493870" flipV="1">
            <a:off x="4876800" y="2514600"/>
            <a:ext cx="2058988" cy="1433513"/>
          </a:xfrm>
          <a:custGeom>
            <a:avLst/>
            <a:gdLst>
              <a:gd name="T0" fmla="*/ 0 w 36684"/>
              <a:gd name="T1" fmla="*/ 27043553 h 21600"/>
              <a:gd name="T2" fmla="*/ 115566209 w 36684"/>
              <a:gd name="T3" fmla="*/ 95137014 h 21600"/>
              <a:gd name="T4" fmla="*/ 47519376 w 36684"/>
              <a:gd name="T5" fmla="*/ 95137014 h 21600"/>
              <a:gd name="T6" fmla="*/ 0 60000 65536"/>
              <a:gd name="T7" fmla="*/ 0 60000 65536"/>
              <a:gd name="T8" fmla="*/ 0 60000 65536"/>
              <a:gd name="T9" fmla="*/ 0 w 36684"/>
              <a:gd name="T10" fmla="*/ 0 h 21600"/>
              <a:gd name="T11" fmla="*/ 36684 w 366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84" h="21600" fill="none" extrusionOk="0">
                <a:moveTo>
                  <a:pt x="-1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</a:path>
              <a:path w="36684" h="21600" stroke="0" extrusionOk="0">
                <a:moveTo>
                  <a:pt x="-1" y="6139"/>
                </a:moveTo>
                <a:cubicBezTo>
                  <a:pt x="4034" y="2203"/>
                  <a:pt x="9447" y="-1"/>
                  <a:pt x="15084" y="0"/>
                </a:cubicBezTo>
                <a:cubicBezTo>
                  <a:pt x="27013" y="0"/>
                  <a:pt x="36684" y="9670"/>
                  <a:pt x="36684" y="21600"/>
                </a:cubicBezTo>
                <a:lnTo>
                  <a:pt x="15084" y="2160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096000" y="990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horizontal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486400" y="3124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curved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8518525" y="2362200"/>
            <a:ext cx="2444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vertical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6324600" y="5029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diagonal</a:t>
            </a:r>
          </a:p>
        </p:txBody>
      </p:sp>
    </p:spTree>
    <p:extLst>
      <p:ext uri="{BB962C8B-B14F-4D97-AF65-F5344CB8AC3E}">
        <p14:creationId xmlns:p14="http://schemas.microsoft.com/office/powerpoint/2010/main" val="132501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to the ground</a:t>
            </a:r>
          </a:p>
          <a:p>
            <a:r>
              <a:rPr lang="en-US" dirty="0" smtClean="0"/>
              <a:t>Feelings of peace, relaxation, calmness, and restfulness</a:t>
            </a:r>
          </a:p>
          <a:p>
            <a:r>
              <a:rPr lang="en-US" dirty="0" smtClean="0"/>
              <a:t>Associated with the sunset</a:t>
            </a:r>
          </a:p>
          <a:p>
            <a:r>
              <a:rPr lang="en-US" dirty="0" smtClean="0"/>
              <a:t>Many home furnishings utilize horizontal lines</a:t>
            </a:r>
          </a:p>
          <a:p>
            <a:pPr lvl="1"/>
            <a:r>
              <a:rPr lang="en-US" dirty="0" smtClean="0"/>
              <a:t>Mantels, bookcases, long sofas, shelving, etc.</a:t>
            </a:r>
          </a:p>
        </p:txBody>
      </p:sp>
    </p:spTree>
    <p:extLst>
      <p:ext uri="{BB962C8B-B14F-4D97-AF65-F5344CB8AC3E}">
        <p14:creationId xmlns:p14="http://schemas.microsoft.com/office/powerpoint/2010/main" val="423826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Horizontal Line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038600" cy="3886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Restful</a:t>
            </a:r>
          </a:p>
          <a:p>
            <a:pPr eaLnBrk="1" hangingPunct="1"/>
            <a:r>
              <a:rPr lang="en-US" altLang="en-US" sz="2800" smtClean="0"/>
              <a:t>Relaxing</a:t>
            </a:r>
          </a:p>
          <a:p>
            <a:pPr eaLnBrk="1" hangingPunct="1"/>
            <a:r>
              <a:rPr lang="en-US" altLang="en-US" sz="2800" smtClean="0"/>
              <a:t>informal</a:t>
            </a:r>
          </a:p>
        </p:txBody>
      </p:sp>
      <p:pic>
        <p:nvPicPr>
          <p:cNvPr id="12292" name="Picture 9" descr="horizont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524000"/>
            <a:ext cx="4862513" cy="3236913"/>
          </a:xfrm>
        </p:spPr>
      </p:pic>
    </p:spTree>
    <p:extLst>
      <p:ext uri="{BB962C8B-B14F-4D97-AF65-F5344CB8AC3E}">
        <p14:creationId xmlns:p14="http://schemas.microsoft.com/office/powerpoint/2010/main" val="210723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pic>
        <p:nvPicPr>
          <p:cNvPr id="6" name="Content Placeholder 5" descr="horzontal 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4038600" cy="2702191"/>
          </a:xfrm>
        </p:spPr>
      </p:pic>
      <p:pic>
        <p:nvPicPr>
          <p:cNvPr id="7" name="Content Placeholder 6" descr="Horizontal-striped-living-room-interior-paint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242316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Perpendicular to the ground</a:t>
            </a:r>
          </a:p>
          <a:p>
            <a:r>
              <a:rPr lang="en-US" dirty="0" smtClean="0"/>
              <a:t>Cause your eyes to move up and down</a:t>
            </a:r>
          </a:p>
          <a:p>
            <a:r>
              <a:rPr lang="en-US" dirty="0" smtClean="0"/>
              <a:t>Suggests height, strength, dignity, formality, permanence, and stability</a:t>
            </a:r>
          </a:p>
          <a:p>
            <a:r>
              <a:rPr lang="en-US" dirty="0" smtClean="0"/>
              <a:t>Appear in many home furnishings</a:t>
            </a:r>
          </a:p>
          <a:p>
            <a:pPr lvl="1"/>
            <a:r>
              <a:rPr lang="en-US" dirty="0" smtClean="0"/>
              <a:t>Window treatments, wallpaper, decorative trims, grandfather clocks, armoires, tall mirrors,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1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Vertical Line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048000" cy="4038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Lends dignity and formality</a:t>
            </a:r>
          </a:p>
          <a:p>
            <a:pPr eaLnBrk="1" hangingPunct="1"/>
            <a:r>
              <a:rPr lang="en-US" altLang="en-US" sz="2800" smtClean="0"/>
              <a:t>Creates feelings of aspiration and ascension</a:t>
            </a:r>
          </a:p>
        </p:txBody>
      </p:sp>
      <p:pic>
        <p:nvPicPr>
          <p:cNvPr id="11268" name="Picture 13" descr="vertic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741613"/>
            <a:ext cx="4232275" cy="3963987"/>
          </a:xfrm>
        </p:spPr>
      </p:pic>
      <p:pic>
        <p:nvPicPr>
          <p:cNvPr id="11269" name="Picture 15" descr="ver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52400"/>
            <a:ext cx="2468562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060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pic>
        <p:nvPicPr>
          <p:cNvPr id="6" name="Content Placeholder 5" descr="vertic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3027" y="1600200"/>
            <a:ext cx="3806945" cy="4525963"/>
          </a:xfrm>
        </p:spPr>
      </p:pic>
      <p:pic>
        <p:nvPicPr>
          <p:cNvPr id="7" name="Content Placeholder 6" descr="vertical curtai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594456"/>
            <a:ext cx="3657600" cy="46339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pic>
        <p:nvPicPr>
          <p:cNvPr id="6" name="Content Placeholder 5" descr="vertica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70037"/>
            <a:ext cx="6858000" cy="4586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the characteristics of good design</a:t>
            </a:r>
          </a:p>
          <a:p>
            <a:r>
              <a:rPr lang="en-US" dirty="0" smtClean="0"/>
              <a:t>Evaluate the use of the elements of design in residential and commercial interiors</a:t>
            </a:r>
          </a:p>
          <a:p>
            <a:r>
              <a:rPr lang="en-US" dirty="0" smtClean="0"/>
              <a:t>Analyze the psychological impacts of the elements of design on people</a:t>
            </a:r>
          </a:p>
          <a:p>
            <a:r>
              <a:rPr lang="en-US" dirty="0" smtClean="0"/>
              <a:t>Analyze the effects the elements of design have on aesthetics and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1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Lines that angle between horizontal and vertical lines</a:t>
            </a:r>
          </a:p>
          <a:p>
            <a:r>
              <a:rPr lang="en-US" dirty="0" smtClean="0"/>
              <a:t>Communicate different levels of activity, ranging from a low- to high- level of energy</a:t>
            </a:r>
          </a:p>
          <a:p>
            <a:pPr lvl="1"/>
            <a:r>
              <a:rPr lang="en-US" dirty="0" smtClean="0"/>
              <a:t>Depends on the degree of the angle</a:t>
            </a:r>
            <a:r>
              <a:rPr lang="en-US" dirty="0"/>
              <a:t> </a:t>
            </a:r>
            <a:r>
              <a:rPr lang="en-US" dirty="0" smtClean="0"/>
              <a:t>and the total number of angles</a:t>
            </a:r>
          </a:p>
          <a:p>
            <a:r>
              <a:rPr lang="en-US" dirty="0" smtClean="0"/>
              <a:t>Use of diagonal furniture placement in floor plans brings movement, interest, and excitement</a:t>
            </a:r>
          </a:p>
          <a:p>
            <a:pPr lvl="1"/>
            <a:r>
              <a:rPr lang="en-US" dirty="0" smtClean="0"/>
              <a:t>Can also enhance conversational areas.</a:t>
            </a:r>
          </a:p>
        </p:txBody>
      </p:sp>
    </p:spTree>
    <p:extLst>
      <p:ext uri="{BB962C8B-B14F-4D97-AF65-F5344CB8AC3E}">
        <p14:creationId xmlns:p14="http://schemas.microsoft.com/office/powerpoint/2010/main" val="400333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feeling of transition from one level to another</a:t>
            </a:r>
          </a:p>
          <a:p>
            <a:r>
              <a:rPr lang="en-US" dirty="0" smtClean="0"/>
              <a:t>Appear in rooflines, cathedral ceilings, staircases, lampshades, and various fabrics and paintings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5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daigo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685800"/>
            <a:ext cx="3327400" cy="4156075"/>
          </a:xfr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Diagonal Line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038600" cy="3886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Active</a:t>
            </a:r>
          </a:p>
          <a:p>
            <a:pPr eaLnBrk="1" hangingPunct="1"/>
            <a:r>
              <a:rPr lang="en-US" altLang="en-US" sz="2800" smtClean="0"/>
              <a:t>Suggests movement</a:t>
            </a:r>
          </a:p>
        </p:txBody>
      </p:sp>
      <p:pic>
        <p:nvPicPr>
          <p:cNvPr id="13317" name="Picture 7" descr="di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32435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2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</a:t>
            </a:r>
            <a:endParaRPr lang="en-US" dirty="0"/>
          </a:p>
        </p:txBody>
      </p:sp>
      <p:pic>
        <p:nvPicPr>
          <p:cNvPr id="5" name="Content Placeholder 4" descr="diagno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4427760" cy="3319783"/>
          </a:xfrm>
        </p:spPr>
      </p:pic>
      <p:pic>
        <p:nvPicPr>
          <p:cNvPr id="6" name="Content Placeholder 5" descr="diago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313226"/>
            <a:ext cx="3581400" cy="532657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iagon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7965886" cy="598065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 circle</a:t>
            </a:r>
          </a:p>
          <a:p>
            <a:r>
              <a:rPr lang="en-US" dirty="0" smtClean="0"/>
              <a:t>Can take a free-form shape</a:t>
            </a:r>
          </a:p>
          <a:p>
            <a:r>
              <a:rPr lang="en-US" dirty="0" smtClean="0"/>
              <a:t>Curved lines seem softer than straight lines</a:t>
            </a:r>
          </a:p>
          <a:p>
            <a:r>
              <a:rPr lang="en-US" dirty="0" smtClean="0"/>
              <a:t>A circle or oval reflects organization, eternity, and uniformity</a:t>
            </a:r>
          </a:p>
          <a:p>
            <a:r>
              <a:rPr lang="en-US" dirty="0" smtClean="0"/>
              <a:t>Slightly curved, free-form lines have a natural, soothing and flowing movement</a:t>
            </a:r>
          </a:p>
          <a:p>
            <a:pPr lvl="1"/>
            <a:r>
              <a:rPr lang="en-US" dirty="0" smtClean="0"/>
              <a:t>Communicate softness, freedom, and openness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 descr="horiz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333625"/>
            <a:ext cx="4514850" cy="3457575"/>
          </a:xfr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Curved Line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373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Upward – lifts and inspires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Horizontal – relaxed, denotes gentleness and femininity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Downward – sadness and seriousness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Small - playful</a:t>
            </a:r>
          </a:p>
        </p:txBody>
      </p:sp>
    </p:spTree>
    <p:extLst>
      <p:ext uri="{BB962C8B-B14F-4D97-AF65-F5344CB8AC3E}">
        <p14:creationId xmlns:p14="http://schemas.microsoft.com/office/powerpoint/2010/main" val="56996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</a:t>
            </a:r>
            <a:endParaRPr lang="en-US" dirty="0"/>
          </a:p>
        </p:txBody>
      </p:sp>
      <p:pic>
        <p:nvPicPr>
          <p:cNvPr id="4" name="Content Placeholder 3" descr="curv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599"/>
            <a:ext cx="7086600" cy="471765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lines </a:t>
            </a:r>
            <a:endParaRPr lang="en-US" dirty="0"/>
          </a:p>
        </p:txBody>
      </p:sp>
      <p:pic>
        <p:nvPicPr>
          <p:cNvPr id="4" name="Content Placeholder 3" descr="straight lin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8669" y="1600200"/>
            <a:ext cx="6346662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Lines in Interior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using different types of lines a space can appear larger, smaller, calmer, or busier</a:t>
            </a:r>
          </a:p>
          <a:p>
            <a:r>
              <a:rPr lang="en-US" dirty="0" smtClean="0"/>
              <a:t>Repeating straight lines or curved lines can create a strong, intense statement</a:t>
            </a:r>
          </a:p>
          <a:p>
            <a:r>
              <a:rPr lang="en-US" dirty="0" smtClean="0"/>
              <a:t>To create a more subtle and diverse look, combine various types of lines.</a:t>
            </a:r>
            <a:endParaRPr lang="en-US" dirty="0"/>
          </a:p>
          <a:p>
            <a:pPr>
              <a:defRPr/>
            </a:pPr>
            <a:r>
              <a:rPr lang="en-US" dirty="0"/>
              <a:t>Low sofas can draw your gaze around the room and create the illusion of greater width.</a:t>
            </a:r>
          </a:p>
          <a:p>
            <a:pPr>
              <a:defRPr/>
            </a:pPr>
            <a:r>
              <a:rPr lang="en-US" dirty="0"/>
              <a:t>By aligning the tops of picture frames you can create the effect of a continuous line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Visual imagery</a:t>
            </a:r>
          </a:p>
          <a:p>
            <a:pPr lvl="1"/>
            <a:r>
              <a:rPr lang="en-US" dirty="0" smtClean="0"/>
              <a:t>Nonverbal communication</a:t>
            </a:r>
          </a:p>
          <a:p>
            <a:pPr lvl="1"/>
            <a:r>
              <a:rPr lang="en-US" dirty="0" smtClean="0"/>
              <a:t>The language of sight</a:t>
            </a:r>
          </a:p>
          <a:p>
            <a:pPr lvl="1"/>
            <a:r>
              <a:rPr lang="en-US" dirty="0" smtClean="0"/>
              <a:t>The image communicates a feeling to you</a:t>
            </a:r>
          </a:p>
          <a:p>
            <a:pPr lvl="1"/>
            <a:r>
              <a:rPr lang="en-US" dirty="0" smtClean="0"/>
              <a:t>Each room’s visual image communicates a certain personality or mood and can have a psychological impact on the room’s occupants</a:t>
            </a:r>
          </a:p>
          <a:p>
            <a:pPr lvl="2"/>
            <a:r>
              <a:rPr lang="en-US" dirty="0" smtClean="0"/>
              <a:t>Design is the basis for this visual image</a:t>
            </a:r>
          </a:p>
          <a:p>
            <a:r>
              <a:rPr lang="en-US" dirty="0" smtClean="0"/>
              <a:t>Understanding and creating good design requires knowing design characterizes and the elements of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4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orizont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219200"/>
            <a:ext cx="4038600" cy="32376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  <p:pic>
        <p:nvPicPr>
          <p:cNvPr id="5" name="Content Placeholder 4" descr="horizontal and vertica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5204616" cy="3124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623455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types of lines do you see here?</a:t>
            </a:r>
            <a:endParaRPr lang="en-US" dirty="0"/>
          </a:p>
        </p:txBody>
      </p:sp>
      <p:pic>
        <p:nvPicPr>
          <p:cNvPr id="10243" name="Content Placeholder 3" descr="chilling 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709" y="1725487"/>
            <a:ext cx="7578340" cy="4716877"/>
          </a:xfrm>
        </p:spPr>
      </p:pic>
    </p:spTree>
    <p:extLst>
      <p:ext uri="{BB962C8B-B14F-4D97-AF65-F5344CB8AC3E}">
        <p14:creationId xmlns:p14="http://schemas.microsoft.com/office/powerpoint/2010/main" val="13569630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381000"/>
            <a:ext cx="76962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Describe the line used in this picture.</a:t>
            </a:r>
            <a:endParaRPr lang="en-US" dirty="0"/>
          </a:p>
        </p:txBody>
      </p:sp>
      <p:pic>
        <p:nvPicPr>
          <p:cNvPr id="12291" name="Content Placeholder 3" descr="living room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" y="1489364"/>
            <a:ext cx="83391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05802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shape of objects</a:t>
            </a:r>
          </a:p>
          <a:p>
            <a:r>
              <a:rPr lang="en-US" dirty="0" smtClean="0"/>
              <a:t>Outlines the edges of a three dimensional object and contains volume and mass</a:t>
            </a:r>
          </a:p>
          <a:p>
            <a:r>
              <a:rPr lang="en-US" dirty="0" smtClean="0"/>
              <a:t>Also has height, width, and depth</a:t>
            </a:r>
          </a:p>
          <a:p>
            <a:r>
              <a:rPr lang="en-US" dirty="0" smtClean="0"/>
              <a:t>Can have a great psychological impact on the feelings individual have when they enter a room or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39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very much like the real thing</a:t>
            </a:r>
          </a:p>
          <a:p>
            <a:r>
              <a:rPr lang="en-US" dirty="0" smtClean="0"/>
              <a:t>Communicates a lifelike, traditional, and familiar feeling</a:t>
            </a:r>
          </a:p>
          <a:p>
            <a:r>
              <a:rPr lang="en-US" dirty="0" smtClean="0"/>
              <a:t>Example:  a chair has realistic form because of its specific form.  Its is easily recognizable as a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77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squares, rectangles, circles, etc. to create form</a:t>
            </a:r>
          </a:p>
          <a:p>
            <a:r>
              <a:rPr lang="en-US" dirty="0" smtClean="0"/>
              <a:t>Communicates organization, order, planning, and a tailored look</a:t>
            </a:r>
          </a:p>
          <a:p>
            <a:r>
              <a:rPr lang="en-US" dirty="0" smtClean="0"/>
              <a:t>Example:  square table, round lampshades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46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and flowing</a:t>
            </a:r>
          </a:p>
          <a:p>
            <a:r>
              <a:rPr lang="en-US" dirty="0" smtClean="0"/>
              <a:t>Find it in nature</a:t>
            </a:r>
          </a:p>
          <a:p>
            <a:pPr lvl="1"/>
            <a:r>
              <a:rPr lang="en-US" dirty="0" smtClean="0"/>
              <a:t>Plants, stones, wood</a:t>
            </a:r>
          </a:p>
          <a:p>
            <a:r>
              <a:rPr lang="en-US" dirty="0" smtClean="0"/>
              <a:t>Does not have geometric design</a:t>
            </a:r>
          </a:p>
          <a:p>
            <a:r>
              <a:rPr lang="en-US" dirty="0" smtClean="0"/>
              <a:t>Communicates sense of freedom</a:t>
            </a:r>
          </a:p>
          <a:p>
            <a:r>
              <a:rPr lang="en-US" dirty="0" smtClean="0"/>
              <a:t>Untraditional, unfamiliar, and different from realistic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69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form in Interior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these guidelines</a:t>
            </a:r>
          </a:p>
          <a:p>
            <a:pPr lvl="1"/>
            <a:r>
              <a:rPr lang="en-US" dirty="0" smtClean="0"/>
              <a:t>Form follows function</a:t>
            </a:r>
          </a:p>
          <a:p>
            <a:pPr lvl="1"/>
            <a:r>
              <a:rPr lang="en-US" dirty="0" smtClean="0"/>
              <a:t>Related forms are more agreeable than unrelated forms</a:t>
            </a:r>
          </a:p>
          <a:p>
            <a:pPr lvl="1"/>
            <a:r>
              <a:rPr lang="en-US" dirty="0" smtClean="0"/>
              <a:t>A gradual change in form smoothly directs the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89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&gt;Consider the function of an object first in developing the design concept</a:t>
            </a:r>
          </a:p>
          <a:p>
            <a:pPr lvl="1"/>
            <a:r>
              <a:rPr lang="en-US" dirty="0" smtClean="0"/>
              <a:t>Then choose the form</a:t>
            </a:r>
          </a:p>
          <a:p>
            <a:pPr lvl="1"/>
            <a:r>
              <a:rPr lang="en-US" dirty="0" smtClean="0"/>
              <a:t>Example:  Chairs for a family room that lets people sit comfortable and relax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&gt;your eyes feel comfortable looking at similar forms</a:t>
            </a:r>
          </a:p>
          <a:p>
            <a:pPr lvl="1"/>
            <a:r>
              <a:rPr lang="en-US" dirty="0" smtClean="0"/>
              <a:t>Example:  square forms dominate in one room giving it a crisp, organized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1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design has many meanings</a:t>
            </a:r>
          </a:p>
          <a:p>
            <a:r>
              <a:rPr lang="en-US" dirty="0" smtClean="0"/>
              <a:t>Interior designers refer to design as the entire process used to develop a specific project</a:t>
            </a:r>
          </a:p>
          <a:p>
            <a:pPr lvl="1"/>
            <a:r>
              <a:rPr lang="en-US" dirty="0" smtClean="0"/>
              <a:t>One object, a room, or building</a:t>
            </a:r>
          </a:p>
          <a:p>
            <a:r>
              <a:rPr lang="en-US" dirty="0" smtClean="0"/>
              <a:t>Design also refers to the product or result of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85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&gt;seeing an abrupt change in form or too many different forms together may be unpleasant and confusing</a:t>
            </a:r>
          </a:p>
          <a:p>
            <a:r>
              <a:rPr lang="en-US" dirty="0" smtClean="0"/>
              <a:t>When form changes your eyes work harder to follow the different shapes</a:t>
            </a:r>
          </a:p>
          <a:p>
            <a:r>
              <a:rPr lang="en-US" dirty="0" smtClean="0"/>
              <a:t>Sometimes the change in form can cause excitement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44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 describes the shape and structure of solid objects.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 may be 2 or 3 dimensional.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 dimensional would be walls and rugs (usually contain little or no depth)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 dimensional would be chairs and other furniture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 heavy objects such as pianos or sofas give a feeling of stability.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Their massive appearance adds a solid feeling to the room.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Placing several small objects together will create stability as well (such as 2 chairs and a table grouped together)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Designers are usually more concerned with apparent weight rather than actual weight.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Light colors pair with other light colors equal a lightness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Light colors paired with dark colors may add weight.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3840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Which room appears to have more weight?</a:t>
            </a:r>
            <a:endParaRPr lang="en-US" dirty="0"/>
          </a:p>
        </p:txBody>
      </p:sp>
      <p:pic>
        <p:nvPicPr>
          <p:cNvPr id="14339" name="Content Placeholder 3" descr="bedroom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7848"/>
            <a:ext cx="3822700" cy="3211513"/>
          </a:xfrm>
        </p:spPr>
      </p:pic>
      <p:pic>
        <p:nvPicPr>
          <p:cNvPr id="14340" name="Content Placeholder 3" descr="bedroom 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7848"/>
            <a:ext cx="39433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2584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refers to the area around a form</a:t>
            </a:r>
          </a:p>
          <a:p>
            <a:r>
              <a:rPr lang="en-US" dirty="0" smtClean="0"/>
              <a:t>When discussing space, consider these two factors:</a:t>
            </a:r>
          </a:p>
          <a:p>
            <a:pPr lvl="1"/>
            <a:r>
              <a:rPr lang="en-US" dirty="0" smtClean="0"/>
              <a:t>The size of the space</a:t>
            </a:r>
          </a:p>
          <a:p>
            <a:pPr lvl="1"/>
            <a:r>
              <a:rPr lang="en-US" dirty="0" smtClean="0"/>
              <a:t>And the arrangement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2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Height, length, and width often define the size of the interior space</a:t>
            </a:r>
          </a:p>
          <a:p>
            <a:r>
              <a:rPr lang="en-US" dirty="0" smtClean="0"/>
              <a:t>The size affects who will use the space and how they will use it.</a:t>
            </a:r>
          </a:p>
          <a:p>
            <a:r>
              <a:rPr lang="en-US" dirty="0" smtClean="0"/>
              <a:t>The size of a space can also communicate positive or negative feelings</a:t>
            </a:r>
          </a:p>
          <a:p>
            <a:pPr lvl="1"/>
            <a:r>
              <a:rPr lang="en-US" dirty="0" smtClean="0"/>
              <a:t>Large space can communicate feelings of openness, grandeur, or freedom</a:t>
            </a:r>
          </a:p>
          <a:p>
            <a:pPr lvl="1"/>
            <a:r>
              <a:rPr lang="en-US" dirty="0" smtClean="0"/>
              <a:t>Small spaces can make you feel cozy, intimate, or comfortable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04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Evaluate the space and decide what design effects you want to achieve</a:t>
            </a:r>
          </a:p>
          <a:p>
            <a:r>
              <a:rPr lang="en-US" dirty="0" smtClean="0"/>
              <a:t>You can achieve various effects by arranging the space differently</a:t>
            </a:r>
          </a:p>
          <a:p>
            <a:pPr lvl="1"/>
            <a:r>
              <a:rPr lang="en-US" dirty="0" smtClean="0"/>
              <a:t>You can arrange space to make large spaces look smaller and small spaces look larger</a:t>
            </a:r>
          </a:p>
          <a:p>
            <a:r>
              <a:rPr lang="en-US" dirty="0" smtClean="0"/>
              <a:t>To open and expand spaces, you can expand a window area, use mirrors, or remove walls</a:t>
            </a:r>
          </a:p>
          <a:p>
            <a:r>
              <a:rPr lang="en-US" dirty="0" smtClean="0"/>
              <a:t>To create the feeling of cozy quarters, designers can divide the space into separate areas</a:t>
            </a:r>
          </a:p>
          <a:p>
            <a:pPr lvl="1"/>
            <a:r>
              <a:rPr lang="en-US" dirty="0" smtClean="0"/>
              <a:t>Use area rugs, cluster furniture,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84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is the amount of pattern or objects in a space</a:t>
            </a:r>
          </a:p>
          <a:p>
            <a:pPr lvl="1"/>
            <a:r>
              <a:rPr lang="en-US" dirty="0" smtClean="0"/>
              <a:t>It also refers to how crowded or empty a space appears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79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mass refers to a space that is visually crowded</a:t>
            </a:r>
          </a:p>
          <a:p>
            <a:pPr lvl="1"/>
            <a:r>
              <a:rPr lang="en-US" dirty="0" smtClean="0"/>
              <a:t>Fabrics with a high mass design have a lot of pattern or lines</a:t>
            </a:r>
          </a:p>
          <a:p>
            <a:pPr lvl="1"/>
            <a:r>
              <a:rPr lang="en-US" dirty="0" smtClean="0"/>
              <a:t>A room with high mass has many items in it and may look congested</a:t>
            </a:r>
          </a:p>
          <a:p>
            <a:pPr lvl="1"/>
            <a:r>
              <a:rPr lang="en-US" dirty="0" smtClean="0"/>
              <a:t>High mass rooms may reflect a full, crowded or cluttered feeling</a:t>
            </a:r>
          </a:p>
          <a:p>
            <a:pPr lvl="1"/>
            <a:r>
              <a:rPr lang="en-US" dirty="0" smtClean="0"/>
              <a:t>High mass may communicate an impression of formality and weightiness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02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mass refers to a space that is simple and sparse</a:t>
            </a:r>
          </a:p>
          <a:p>
            <a:r>
              <a:rPr lang="en-US" dirty="0" smtClean="0"/>
              <a:t>Low mas designs use only the most essential furnishings</a:t>
            </a:r>
          </a:p>
          <a:p>
            <a:r>
              <a:rPr lang="en-US" dirty="0" smtClean="0"/>
              <a:t>Low mass communicates clean and airy feelings</a:t>
            </a:r>
          </a:p>
          <a:p>
            <a:r>
              <a:rPr lang="en-US" dirty="0" smtClean="0"/>
              <a:t>Used in design styles such as:  Minimalism and Shaker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10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Designers can create a strong design statement by using either high or low mass</a:t>
            </a:r>
          </a:p>
          <a:p>
            <a:r>
              <a:rPr lang="en-US" dirty="0" smtClean="0"/>
              <a:t>Blending high and low mass can create variety in a room design</a:t>
            </a:r>
          </a:p>
          <a:p>
            <a:pPr lvl="1"/>
            <a:r>
              <a:rPr lang="en-US" dirty="0" smtClean="0"/>
              <a:t>Example:  placing a low mass design above a high mass design creates a very open feeling in the room.</a:t>
            </a:r>
          </a:p>
          <a:p>
            <a:pPr lvl="1"/>
            <a:r>
              <a:rPr lang="en-US" dirty="0" smtClean="0"/>
              <a:t>The two extremes may complement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0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has 3 characteristics:</a:t>
            </a:r>
          </a:p>
          <a:p>
            <a:pPr lvl="1"/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Aesthetics</a:t>
            </a:r>
          </a:p>
          <a:p>
            <a:r>
              <a:rPr lang="en-US" dirty="0" smtClean="0"/>
              <a:t>Designers use all three guidelines in creating and evaluating any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1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7724" y="304800"/>
            <a:ext cx="7816676" cy="6198196"/>
          </a:xfrm>
        </p:spPr>
      </p:pic>
    </p:spTree>
    <p:extLst>
      <p:ext uri="{BB962C8B-B14F-4D97-AF65-F5344CB8AC3E}">
        <p14:creationId xmlns:p14="http://schemas.microsoft.com/office/powerpoint/2010/main" val="467160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Texture has to do with the way something feels or looks as though it would feel.</a:t>
            </a:r>
          </a:p>
          <a:p>
            <a:r>
              <a:rPr lang="en-US" dirty="0" smtClean="0"/>
              <a:t>Texture often influences the way people feel in a room.</a:t>
            </a:r>
          </a:p>
          <a:p>
            <a:r>
              <a:rPr lang="en-US" dirty="0" smtClean="0"/>
              <a:t>Flush rugs and furniture covered with soft fabric provides a sense of comfort and luxury, while nubby, rough materials convey a casual, relaxed feeling.</a:t>
            </a:r>
          </a:p>
          <a:p>
            <a:r>
              <a:rPr lang="en-US" dirty="0" smtClean="0"/>
              <a:t>Smooth, hard surfaces give a clean, modern effect.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Tactile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a surface feels to touch</a:t>
            </a:r>
          </a:p>
          <a:p>
            <a:r>
              <a:rPr lang="en-US" dirty="0" smtClean="0"/>
              <a:t>You can see and feel the tactile texture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Stone wall:  you can see the ridges, you can feel its roughness</a:t>
            </a:r>
          </a:p>
          <a:p>
            <a:r>
              <a:rPr lang="en-US" dirty="0" smtClean="0"/>
              <a:t>Tactile textures can also be functional, such as those used in slip-resistant flooring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85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that you can see, but cannot feel</a:t>
            </a:r>
          </a:p>
          <a:p>
            <a:r>
              <a:rPr lang="en-US" dirty="0" smtClean="0"/>
              <a:t>Find in wall coverings or pattern design in fabric</a:t>
            </a:r>
          </a:p>
          <a:p>
            <a:pPr lvl="1"/>
            <a:r>
              <a:rPr lang="en-US" dirty="0" smtClean="0"/>
              <a:t>Plaid pattern in fabric has a visual texture although the tactile texture may still be smooth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58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 surfaces can create a more casual feeling</a:t>
            </a:r>
          </a:p>
          <a:p>
            <a:r>
              <a:rPr lang="en-US" dirty="0" smtClean="0"/>
              <a:t>Smooth surfaces may communicate an elegant feeling</a:t>
            </a:r>
          </a:p>
          <a:p>
            <a:r>
              <a:rPr lang="en-US" dirty="0" smtClean="0"/>
              <a:t>Polished stone or marble can communicate both elegance and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73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describe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Ribbed 	</a:t>
            </a:r>
            <a:r>
              <a:rPr lang="en-US" altLang="en-US" dirty="0" smtClean="0"/>
              <a:t>	rough </a:t>
            </a:r>
            <a:r>
              <a:rPr lang="en-US" altLang="en-US" dirty="0"/>
              <a:t>		crinkled </a:t>
            </a:r>
            <a:r>
              <a:rPr lang="en-US" altLang="en-US" dirty="0" smtClean="0"/>
              <a:t>	smooth </a:t>
            </a:r>
            <a:r>
              <a:rPr lang="en-US" altLang="en-US" dirty="0"/>
              <a:t>		soft 	</a:t>
            </a:r>
            <a:r>
              <a:rPr lang="en-US" altLang="en-US" dirty="0" smtClean="0"/>
              <a:t>	    bumpy</a:t>
            </a:r>
            <a:r>
              <a:rPr lang="en-US" altLang="en-US" dirty="0"/>
              <a:t>	 satiny 	  silky   	</a:t>
            </a:r>
            <a:r>
              <a:rPr lang="en-US" altLang="en-US" dirty="0" smtClean="0"/>
              <a:t>	fluffy </a:t>
            </a:r>
            <a:r>
              <a:rPr lang="en-US" altLang="en-US" dirty="0"/>
              <a:t>	</a:t>
            </a:r>
            <a:r>
              <a:rPr lang="en-US" altLang="en-US" dirty="0" smtClean="0"/>
              <a:t>hard </a:t>
            </a:r>
            <a:r>
              <a:rPr lang="en-US" altLang="en-US" dirty="0"/>
              <a:t>	</a:t>
            </a:r>
            <a:r>
              <a:rPr lang="en-US" altLang="en-US" dirty="0" smtClean="0"/>
              <a:t>	flat </a:t>
            </a:r>
            <a:r>
              <a:rPr lang="en-US" altLang="en-US" dirty="0"/>
              <a:t>		</a:t>
            </a:r>
            <a:r>
              <a:rPr lang="en-US" altLang="en-US" dirty="0" smtClean="0"/>
              <a:t>	abrasive </a:t>
            </a:r>
            <a:r>
              <a:rPr lang="en-US" altLang="en-US" dirty="0"/>
              <a:t>		</a:t>
            </a:r>
            <a:r>
              <a:rPr lang="en-US" altLang="en-US" dirty="0" smtClean="0"/>
              <a:t>     nubby </a:t>
            </a:r>
            <a:r>
              <a:rPr lang="en-US" altLang="en-US" dirty="0"/>
              <a:t>	</a:t>
            </a:r>
            <a:r>
              <a:rPr lang="en-US" altLang="en-US" dirty="0" smtClean="0"/>
              <a:t>	shines </a:t>
            </a:r>
            <a:r>
              <a:rPr lang="en-US" altLang="en-US" dirty="0"/>
              <a:t>		plush 		fuzzy 	ridged 		</a:t>
            </a:r>
            <a:r>
              <a:rPr lang="en-US" altLang="en-US" dirty="0" smtClean="0"/>
              <a:t>	spikey </a:t>
            </a:r>
            <a:r>
              <a:rPr lang="en-US" altLang="en-US" dirty="0"/>
              <a:t>		course 	gritty	 	slick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81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or rough textures absorb more light than smooth textures</a:t>
            </a:r>
          </a:p>
          <a:p>
            <a:pPr lvl="1"/>
            <a:r>
              <a:rPr lang="en-US" dirty="0" smtClean="0"/>
              <a:t>They do not reflect light throughout a room, so the room looks smaller</a:t>
            </a:r>
          </a:p>
          <a:p>
            <a:r>
              <a:rPr lang="en-US" dirty="0" smtClean="0"/>
              <a:t>Smooth surfaces makes small rooms look larger</a:t>
            </a:r>
          </a:p>
          <a:p>
            <a:pPr lvl="1"/>
            <a:r>
              <a:rPr lang="en-US" dirty="0" smtClean="0"/>
              <a:t>The light reflects off the smooth surface, creating the illusion of a larger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63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create variety by using both visual and tactile textures</a:t>
            </a:r>
          </a:p>
          <a:p>
            <a:r>
              <a:rPr lang="en-US" dirty="0" smtClean="0"/>
              <a:t>When a designer uses more than one texture in a room, the room looks more interesting</a:t>
            </a:r>
          </a:p>
          <a:p>
            <a:r>
              <a:rPr lang="en-US" dirty="0" smtClean="0"/>
              <a:t>Too many kinds of texture in one room may be a distraction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6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a design works</a:t>
            </a:r>
          </a:p>
          <a:p>
            <a:r>
              <a:rPr lang="en-US" dirty="0" smtClean="0"/>
              <a:t>A design’s function includes usefulness, convenience, and organization</a:t>
            </a:r>
          </a:p>
          <a:p>
            <a:r>
              <a:rPr lang="en-US" dirty="0" smtClean="0"/>
              <a:t>Good design makes a product or room better or easier to use</a:t>
            </a:r>
          </a:p>
          <a:p>
            <a:pPr lvl="1"/>
            <a:r>
              <a:rPr lang="en-US" dirty="0" smtClean="0"/>
              <a:t>Considers the needs of people using the item</a:t>
            </a:r>
          </a:p>
          <a:p>
            <a:pPr lvl="1"/>
            <a:r>
              <a:rPr lang="en-US" dirty="0" smtClean="0"/>
              <a:t>Accommodates the ages, sizes, and physical abilities of the users</a:t>
            </a:r>
          </a:p>
          <a:p>
            <a:r>
              <a:rPr lang="en-US" dirty="0" smtClean="0"/>
              <a:t>Successful functional design provides easy access for all people and eliminates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9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Includes materials and structure</a:t>
            </a:r>
          </a:p>
          <a:p>
            <a:pPr lvl="1"/>
            <a:r>
              <a:rPr lang="en-US" dirty="0" smtClean="0"/>
              <a:t>Materials are the different kinds of fabrics, woods, metals, plastics, or stones used to build a product or room</a:t>
            </a:r>
          </a:p>
          <a:p>
            <a:pPr lvl="2"/>
            <a:r>
              <a:rPr lang="en-US" dirty="0" smtClean="0"/>
              <a:t>Choosing appropriate materials is necessary to support the room’s function</a:t>
            </a:r>
          </a:p>
          <a:p>
            <a:pPr lvl="2"/>
            <a:r>
              <a:rPr lang="en-US" dirty="0" smtClean="0"/>
              <a:t>Consider design function, quality, initial cost, maintenance, environmental implications, and long-term costs when selecting materials</a:t>
            </a:r>
          </a:p>
          <a:p>
            <a:pPr lvl="2"/>
            <a:r>
              <a:rPr lang="en-US" dirty="0" smtClean="0"/>
              <a:t>Must meet industry standards, government codes, and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0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Structure refers to how the materials are assembled</a:t>
            </a:r>
          </a:p>
          <a:p>
            <a:pPr lvl="2"/>
            <a:r>
              <a:rPr lang="en-US" dirty="0" smtClean="0"/>
              <a:t>Need to be safe, durable, and well made</a:t>
            </a:r>
          </a:p>
          <a:p>
            <a:pPr lvl="2"/>
            <a:r>
              <a:rPr lang="en-US" dirty="0" smtClean="0"/>
              <a:t>Appropriate for the intended use</a:t>
            </a:r>
          </a:p>
          <a:p>
            <a:pPr lvl="2"/>
            <a:r>
              <a:rPr lang="en-US" dirty="0" smtClean="0"/>
              <a:t>Must meet industry standards, government codes, and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6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Beauty, pleasing in appearance or effect</a:t>
            </a:r>
          </a:p>
          <a:p>
            <a:pPr lvl="1"/>
            <a:r>
              <a:rPr lang="en-US" dirty="0" smtClean="0"/>
              <a:t>Each person has his or her own personal taste</a:t>
            </a:r>
          </a:p>
          <a:p>
            <a:pPr lvl="1"/>
            <a:r>
              <a:rPr lang="en-US" dirty="0" smtClean="0"/>
              <a:t>Can be difficult to define</a:t>
            </a:r>
          </a:p>
          <a:p>
            <a:pPr lvl="1"/>
            <a:r>
              <a:rPr lang="en-US" dirty="0" smtClean="0"/>
              <a:t>Good aesthetic design is pleasing to many people</a:t>
            </a:r>
          </a:p>
          <a:p>
            <a:pPr lvl="1"/>
            <a:r>
              <a:rPr lang="en-US" dirty="0" smtClean="0"/>
              <a:t>Stimulate an emotion or communicate a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5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1869</Words>
  <Application>Microsoft Office PowerPoint</Application>
  <PresentationFormat>On-screen Show (4:3)</PresentationFormat>
  <Paragraphs>244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Elements of Design</vt:lpstr>
      <vt:lpstr>Objectives</vt:lpstr>
      <vt:lpstr>Communication</vt:lpstr>
      <vt:lpstr>Design</vt:lpstr>
      <vt:lpstr>Design Characteristics</vt:lpstr>
      <vt:lpstr>Function</vt:lpstr>
      <vt:lpstr>Construction</vt:lpstr>
      <vt:lpstr>Construction</vt:lpstr>
      <vt:lpstr>Aesthetics</vt:lpstr>
      <vt:lpstr>Elements of Design</vt:lpstr>
      <vt:lpstr>Line</vt:lpstr>
      <vt:lpstr>Line</vt:lpstr>
      <vt:lpstr>Horizontal Line</vt:lpstr>
      <vt:lpstr>Horizontal Line</vt:lpstr>
      <vt:lpstr>Horizontal</vt:lpstr>
      <vt:lpstr>Vertical Lines</vt:lpstr>
      <vt:lpstr>Vertical Line</vt:lpstr>
      <vt:lpstr>Vertical</vt:lpstr>
      <vt:lpstr>Vertical</vt:lpstr>
      <vt:lpstr>Diagonal Lines</vt:lpstr>
      <vt:lpstr>Diagonal Lines</vt:lpstr>
      <vt:lpstr>Diagonal Line</vt:lpstr>
      <vt:lpstr>Diagonal</vt:lpstr>
      <vt:lpstr>PowerPoint Presentation</vt:lpstr>
      <vt:lpstr>Curved Line</vt:lpstr>
      <vt:lpstr>Curved Line</vt:lpstr>
      <vt:lpstr>Curved</vt:lpstr>
      <vt:lpstr>Straight lines </vt:lpstr>
      <vt:lpstr>Using Lines in Interior Designs</vt:lpstr>
      <vt:lpstr>Combination</vt:lpstr>
      <vt:lpstr>What types of lines do you see here?</vt:lpstr>
      <vt:lpstr>Describe the line used in this picture.</vt:lpstr>
      <vt:lpstr>PowerPoint Presentation</vt:lpstr>
      <vt:lpstr>Form</vt:lpstr>
      <vt:lpstr>Realistic form</vt:lpstr>
      <vt:lpstr>Geometric form</vt:lpstr>
      <vt:lpstr>Free Form</vt:lpstr>
      <vt:lpstr>Using form in Interior Design</vt:lpstr>
      <vt:lpstr>PowerPoint Presentation</vt:lpstr>
      <vt:lpstr>PowerPoint Presentation</vt:lpstr>
      <vt:lpstr>Form</vt:lpstr>
      <vt:lpstr>Which room appears to have more weight?</vt:lpstr>
      <vt:lpstr>Space</vt:lpstr>
      <vt:lpstr>Size of the Space</vt:lpstr>
      <vt:lpstr>Arrangement of Space</vt:lpstr>
      <vt:lpstr>Mass</vt:lpstr>
      <vt:lpstr>High Mass</vt:lpstr>
      <vt:lpstr>Low Mass</vt:lpstr>
      <vt:lpstr>Using Mass</vt:lpstr>
      <vt:lpstr>PowerPoint Presentation</vt:lpstr>
      <vt:lpstr>Texture</vt:lpstr>
      <vt:lpstr>Tactile Texture</vt:lpstr>
      <vt:lpstr>Visual Texture</vt:lpstr>
      <vt:lpstr>Using Texture</vt:lpstr>
      <vt:lpstr>Terms to describe Texture</vt:lpstr>
      <vt:lpstr>Using Texture</vt:lpstr>
      <vt:lpstr>PowerPoint Presentation</vt:lpstr>
    </vt:vector>
  </TitlesOfParts>
  <Company>Warrick Co. School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</dc:title>
  <dc:creator>Leslie Shamblin</dc:creator>
  <cp:lastModifiedBy>Leslie Parker</cp:lastModifiedBy>
  <cp:revision>67</cp:revision>
  <dcterms:created xsi:type="dcterms:W3CDTF">2015-02-05T12:54:45Z</dcterms:created>
  <dcterms:modified xsi:type="dcterms:W3CDTF">2017-02-27T21:46:11Z</dcterms:modified>
</cp:coreProperties>
</file>